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2" r:id="rId6"/>
    <p:sldId id="264" r:id="rId7"/>
    <p:sldId id="263" r:id="rId8"/>
    <p:sldId id="265" r:id="rId9"/>
    <p:sldId id="267" r:id="rId10"/>
    <p:sldId id="268" r:id="rId11"/>
    <p:sldId id="269" r:id="rId12"/>
    <p:sldId id="273" r:id="rId13"/>
    <p:sldId id="274" r:id="rId14"/>
  </p:sldIdLst>
  <p:sldSz cx="18288000" cy="10287000"/>
  <p:notesSz cx="6858000" cy="9144000"/>
  <p:embeddedFontLst>
    <p:embeddedFont>
      <p:font typeface="Aileron Heavy" panose="020B0604020202020204" charset="-94"/>
      <p:regular r:id="rId15"/>
    </p:embeddedFont>
    <p:embeddedFont>
      <p:font typeface="Aileron Heavy Bold" panose="020B0604020202020204" charset="-94"/>
      <p:regular r:id="rId16"/>
    </p:embeddedFont>
    <p:embeddedFont>
      <p:font typeface="Aileron Regular" panose="020B0604020202020204" charset="-94"/>
      <p:regular r:id="rId17"/>
    </p:embeddedFont>
    <p:embeddedFont>
      <p:font typeface="Aileron Thin Bold" panose="020B0604020202020204" charset="-94"/>
      <p:regular r:id="rId18"/>
    </p:embeddedFont>
    <p:embeddedFont>
      <p:font typeface="Arimo" panose="020B0604020202020204" charset="0"/>
      <p:regular r:id="rId19"/>
    </p:embeddedFont>
    <p:embeddedFont>
      <p:font typeface="Calibri" panose="020F0502020204030204" pitchFamily="34" charset="0"/>
      <p:regular r:id="rId20"/>
      <p:bold r:id="rId21"/>
      <p:italic r:id="rId22"/>
      <p:boldItalic r:id="rId23"/>
    </p:embeddedFont>
    <p:embeddedFont>
      <p:font typeface="Caveat" panose="020B0604020202020204" charset="-94"/>
      <p:regular r:id="rId24"/>
    </p:embeddedFont>
    <p:embeddedFont>
      <p:font typeface="Clear Sans Bold Italics" panose="020B0604020202020204" charset="0"/>
      <p:regular r:id="rId25"/>
    </p:embeddedFont>
    <p:embeddedFont>
      <p:font typeface="Libre Franklin Light" panose="020B0604020202020204" charset="-94"/>
      <p:regular r:id="rId26"/>
    </p:embeddedFont>
    <p:embeddedFont>
      <p:font typeface="Open Sans Hebrew Bold" panose="020B0604020202020204" charset="-79"/>
      <p:regular r:id="rId27"/>
    </p:embeddedFont>
    <p:embeddedFont>
      <p:font typeface="Oswald" panose="020B0604020202020204" charset="-94"/>
      <p:regular r:id="rId28"/>
    </p:embeddedFont>
    <p:embeddedFont>
      <p:font typeface="Poppins Light" panose="020B0604020202020204" charset="-94"/>
      <p:regular r:id="rId29"/>
    </p:embeddedFont>
    <p:embeddedFont>
      <p:font typeface="Sifonn" panose="020B0604020202020204" charset="0"/>
      <p:regular r:id="rId30"/>
    </p:embeddedFont>
    <p:embeddedFont>
      <p:font typeface="Source Sans Pro Italics" panose="020B0604020202020204" charset="-94"/>
      <p:regular r:id="rId31"/>
    </p:embeddedFont>
    <p:embeddedFont>
      <p:font typeface="Space Mono" panose="020B0604020202020204" charset="-94"/>
      <p:regular r:id="rId32"/>
    </p:embeddedFont>
    <p:embeddedFont>
      <p:font typeface="Space Mono Bold" panose="020B0604020202020204" charset="-94"/>
      <p:regular r:id="rId33"/>
    </p:embeddedFont>
    <p:embeddedFont>
      <p:font typeface="Vollkorn" panose="020B0604020202020204"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svg>
</file>

<file path=ppt/media/image11.png>
</file>

<file path=ppt/media/image12.sv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1/15/2021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2F55"/>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610415" y="-2569279"/>
            <a:ext cx="4229887" cy="4229887"/>
            <a:chOff x="0" y="0"/>
            <a:chExt cx="2787650" cy="2787650"/>
          </a:xfrm>
        </p:grpSpPr>
        <p:sp>
          <p:nvSpPr>
            <p:cNvPr id="3" name="Freeform 3"/>
            <p:cNvSpPr/>
            <p:nvPr/>
          </p:nvSpPr>
          <p:spPr>
            <a:xfrm>
              <a:off x="0" y="0"/>
              <a:ext cx="2787650" cy="2787650"/>
            </a:xfrm>
            <a:custGeom>
              <a:avLst/>
              <a:gdLst/>
              <a:ahLst/>
              <a:cxnLst/>
              <a:rect l="l" t="t" r="r" b="b"/>
              <a:pathLst>
                <a:path w="2787650" h="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FFF100"/>
            </a:solidFill>
          </p:spPr>
        </p:sp>
      </p:grpSp>
      <p:grpSp>
        <p:nvGrpSpPr>
          <p:cNvPr id="4" name="Group 4"/>
          <p:cNvGrpSpPr/>
          <p:nvPr/>
        </p:nvGrpSpPr>
        <p:grpSpPr>
          <a:xfrm>
            <a:off x="1905000" y="3882572"/>
            <a:ext cx="14401800" cy="4095067"/>
            <a:chOff x="-1233112" y="0"/>
            <a:chExt cx="19202400" cy="5460089"/>
          </a:xfrm>
        </p:grpSpPr>
        <p:sp>
          <p:nvSpPr>
            <p:cNvPr id="5" name="TextBox 5"/>
            <p:cNvSpPr txBox="1"/>
            <p:nvPr/>
          </p:nvSpPr>
          <p:spPr>
            <a:xfrm>
              <a:off x="0" y="0"/>
              <a:ext cx="16837777" cy="632652"/>
            </a:xfrm>
            <a:prstGeom prst="rect">
              <a:avLst/>
            </a:prstGeom>
          </p:spPr>
          <p:txBody>
            <a:bodyPr lIns="0" tIns="0" rIns="0" bIns="0" rtlCol="0" anchor="t">
              <a:spAutoFit/>
            </a:bodyPr>
            <a:lstStyle/>
            <a:p>
              <a:pPr algn="ctr">
                <a:lnSpc>
                  <a:spcPts val="4320"/>
                </a:lnSpc>
              </a:pPr>
              <a:endParaRPr/>
            </a:p>
          </p:txBody>
        </p:sp>
        <p:sp>
          <p:nvSpPr>
            <p:cNvPr id="6" name="TextBox 6"/>
            <p:cNvSpPr txBox="1"/>
            <p:nvPr/>
          </p:nvSpPr>
          <p:spPr>
            <a:xfrm>
              <a:off x="-1233112" y="1406951"/>
              <a:ext cx="19202400" cy="2052443"/>
            </a:xfrm>
            <a:prstGeom prst="rect">
              <a:avLst/>
            </a:prstGeom>
          </p:spPr>
          <p:txBody>
            <a:bodyPr wrap="square" lIns="0" tIns="0" rIns="0" bIns="0" rtlCol="0" anchor="t">
              <a:spAutoFit/>
            </a:bodyPr>
            <a:lstStyle/>
            <a:p>
              <a:pPr algn="ctr">
                <a:lnSpc>
                  <a:spcPts val="12500"/>
                </a:lnSpc>
              </a:pPr>
              <a:r>
                <a:rPr lang="tr-TR" sz="9200" b="1" spc="-375" dirty="0">
                  <a:solidFill>
                    <a:srgbClr val="D9D9D9"/>
                  </a:solidFill>
                  <a:latin typeface="Caveat"/>
                </a:rPr>
                <a:t>Gerçek Zamanlı Sosyal Mesafe Analizi</a:t>
              </a:r>
              <a:endParaRPr lang="en-US" sz="9200" b="1" spc="-375" dirty="0">
                <a:solidFill>
                  <a:srgbClr val="D9D9D9"/>
                </a:solidFill>
                <a:latin typeface="Caveat"/>
              </a:endParaRPr>
            </a:p>
          </p:txBody>
        </p:sp>
        <p:sp>
          <p:nvSpPr>
            <p:cNvPr id="7" name="TextBox 7"/>
            <p:cNvSpPr txBox="1"/>
            <p:nvPr/>
          </p:nvSpPr>
          <p:spPr>
            <a:xfrm>
              <a:off x="0" y="3744577"/>
              <a:ext cx="16837777" cy="1715512"/>
            </a:xfrm>
            <a:prstGeom prst="rect">
              <a:avLst/>
            </a:prstGeom>
          </p:spPr>
          <p:txBody>
            <a:bodyPr lIns="0" tIns="0" rIns="0" bIns="0" rtlCol="0" anchor="t">
              <a:spAutoFit/>
            </a:bodyPr>
            <a:lstStyle/>
            <a:p>
              <a:pPr algn="ctr">
                <a:lnSpc>
                  <a:spcPts val="3359"/>
                </a:lnSpc>
              </a:pPr>
              <a:r>
                <a:rPr lang="tr-TR" sz="2799" dirty="0">
                  <a:solidFill>
                    <a:srgbClr val="FBF1EF"/>
                  </a:solidFill>
                  <a:latin typeface="Clear Sans Bold Italics"/>
                </a:rPr>
                <a:t>Ömer Furkan Altan - 190302008</a:t>
              </a:r>
            </a:p>
            <a:p>
              <a:pPr algn="ctr">
                <a:lnSpc>
                  <a:spcPts val="3359"/>
                </a:lnSpc>
              </a:pPr>
              <a:r>
                <a:rPr lang="tr-TR" sz="2799" dirty="0">
                  <a:solidFill>
                    <a:srgbClr val="FBF1EF"/>
                  </a:solidFill>
                  <a:latin typeface="Clear Sans Bold Italics"/>
                </a:rPr>
                <a:t>Talha </a:t>
              </a:r>
              <a:r>
                <a:rPr lang="tr-TR" sz="2799" dirty="0" err="1">
                  <a:solidFill>
                    <a:srgbClr val="FBF1EF"/>
                  </a:solidFill>
                  <a:latin typeface="Clear Sans Bold Italics"/>
                </a:rPr>
                <a:t>Pahıloğullarından</a:t>
              </a:r>
              <a:r>
                <a:rPr lang="tr-TR" sz="2799" dirty="0">
                  <a:solidFill>
                    <a:srgbClr val="FBF1EF"/>
                  </a:solidFill>
                  <a:latin typeface="Clear Sans Bold Italics"/>
                </a:rPr>
                <a:t> - 190302014</a:t>
              </a:r>
            </a:p>
            <a:p>
              <a:pPr algn="ctr">
                <a:lnSpc>
                  <a:spcPts val="3359"/>
                </a:lnSpc>
              </a:pPr>
              <a:r>
                <a:rPr lang="tr-TR" sz="2799" dirty="0">
                  <a:solidFill>
                    <a:srgbClr val="FBF1EF"/>
                  </a:solidFill>
                  <a:latin typeface="Clear Sans Bold Italics"/>
                </a:rPr>
                <a:t>Ekin Bektaş Er - 190302020</a:t>
              </a:r>
            </a:p>
          </p:txBody>
        </p:sp>
      </p:grpSp>
      <p:grpSp>
        <p:nvGrpSpPr>
          <p:cNvPr id="8" name="Group 8"/>
          <p:cNvGrpSpPr>
            <a:grpSpLocks noChangeAspect="1"/>
          </p:cNvGrpSpPr>
          <p:nvPr/>
        </p:nvGrpSpPr>
        <p:grpSpPr>
          <a:xfrm>
            <a:off x="14668528" y="8626392"/>
            <a:ext cx="4229887" cy="4229887"/>
            <a:chOff x="0" y="0"/>
            <a:chExt cx="2787650" cy="2787650"/>
          </a:xfrm>
        </p:grpSpPr>
        <p:sp>
          <p:nvSpPr>
            <p:cNvPr id="9" name="Freeform 9"/>
            <p:cNvSpPr/>
            <p:nvPr/>
          </p:nvSpPr>
          <p:spPr>
            <a:xfrm>
              <a:off x="0" y="0"/>
              <a:ext cx="2787650" cy="2787650"/>
            </a:xfrm>
            <a:custGeom>
              <a:avLst/>
              <a:gdLst/>
              <a:ahLst/>
              <a:cxnLst/>
              <a:rect l="l" t="t" r="r" b="b"/>
              <a:pathLst>
                <a:path w="2787650" h="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FFF100"/>
            </a:solidFill>
          </p:spPr>
        </p:sp>
      </p:grpSp>
      <p:pic>
        <p:nvPicPr>
          <p:cNvPr id="10" name="Picture 10"/>
          <p:cNvPicPr>
            <a:picLocks noChangeAspect="1"/>
          </p:cNvPicPr>
          <p:nvPr/>
        </p:nvPicPr>
        <p:blipFill>
          <a:blip r:embed="rId2"/>
          <a:srcRect b="1585"/>
          <a:stretch>
            <a:fillRect/>
          </a:stretch>
        </p:blipFill>
        <p:spPr>
          <a:xfrm>
            <a:off x="7739314" y="1367929"/>
            <a:ext cx="2809373" cy="2764833"/>
          </a:xfrm>
          <a:prstGeom prst="rect">
            <a:avLst/>
          </a:prstGeom>
        </p:spPr>
      </p:pic>
      <p:pic>
        <p:nvPicPr>
          <p:cNvPr id="11" name="Picture 11"/>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82308" y="708603"/>
            <a:ext cx="3951717" cy="1904009"/>
          </a:xfrm>
          <a:prstGeom prst="rect">
            <a:avLst/>
          </a:prstGeom>
        </p:spPr>
      </p:pic>
      <p:pic>
        <p:nvPicPr>
          <p:cNvPr id="12" name="Picture 1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12341" y="7843070"/>
            <a:ext cx="2745041" cy="179176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2B808"/>
        </a:solidFill>
        <a:effectLst/>
      </p:bgPr>
    </p:bg>
    <p:spTree>
      <p:nvGrpSpPr>
        <p:cNvPr id="1" name=""/>
        <p:cNvGrpSpPr/>
        <p:nvPr/>
      </p:nvGrpSpPr>
      <p:grpSpPr>
        <a:xfrm>
          <a:off x="0" y="0"/>
          <a:ext cx="0" cy="0"/>
          <a:chOff x="0" y="0"/>
          <a:chExt cx="0" cy="0"/>
        </a:xfrm>
      </p:grpSpPr>
      <p:sp>
        <p:nvSpPr>
          <p:cNvPr id="2" name="AutoShape 2"/>
          <p:cNvSpPr/>
          <p:nvPr/>
        </p:nvSpPr>
        <p:spPr>
          <a:xfrm>
            <a:off x="218209" y="207818"/>
            <a:ext cx="17851582" cy="9871364"/>
          </a:xfrm>
          <a:prstGeom prst="rect">
            <a:avLst/>
          </a:prstGeom>
          <a:solidFill>
            <a:srgbClr val="102F55"/>
          </a:solidFill>
        </p:spPr>
      </p:sp>
      <p:sp>
        <p:nvSpPr>
          <p:cNvPr id="3" name="TextBox 3"/>
          <p:cNvSpPr txBox="1"/>
          <p:nvPr/>
        </p:nvSpPr>
        <p:spPr>
          <a:xfrm>
            <a:off x="762000" y="6093196"/>
            <a:ext cx="16230600" cy="3411640"/>
          </a:xfrm>
          <a:prstGeom prst="rect">
            <a:avLst/>
          </a:prstGeom>
        </p:spPr>
        <p:txBody>
          <a:bodyPr lIns="0" tIns="0" rIns="0" bIns="0" rtlCol="0" anchor="t">
            <a:spAutoFit/>
          </a:bodyPr>
          <a:lstStyle/>
          <a:p>
            <a:pPr algn="just">
              <a:lnSpc>
                <a:spcPts val="4480"/>
              </a:lnSpc>
            </a:pPr>
            <a:r>
              <a:rPr lang="tr-TR" sz="3200" dirty="0">
                <a:solidFill>
                  <a:srgbClr val="FFFFFF"/>
                </a:solidFill>
                <a:latin typeface="Arimo"/>
              </a:rPr>
              <a:t>Okuduğumuz videodan aldığımız karelerle </a:t>
            </a:r>
            <a:r>
              <a:rPr lang="tr-TR" sz="3200" dirty="0" err="1">
                <a:solidFill>
                  <a:srgbClr val="FFFFFF"/>
                </a:solidFill>
                <a:latin typeface="Arimo"/>
              </a:rPr>
              <a:t>detect</a:t>
            </a:r>
            <a:r>
              <a:rPr lang="tr-TR" sz="3200" dirty="0">
                <a:solidFill>
                  <a:srgbClr val="FFFFFF"/>
                </a:solidFill>
                <a:latin typeface="Arimo"/>
              </a:rPr>
              <a:t> fonksiyonunu besledik. İnsan tespitini yaptık. Aldığımız koordinatları </a:t>
            </a:r>
            <a:r>
              <a:rPr lang="tr-TR" sz="3200" dirty="0" err="1">
                <a:solidFill>
                  <a:srgbClr val="FFFFFF"/>
                </a:solidFill>
                <a:latin typeface="Arimo"/>
              </a:rPr>
              <a:t>rectangle_center</a:t>
            </a:r>
            <a:r>
              <a:rPr lang="tr-TR" sz="3200" dirty="0">
                <a:solidFill>
                  <a:srgbClr val="FFFFFF"/>
                </a:solidFill>
                <a:latin typeface="Arimo"/>
              </a:rPr>
              <a:t> fonksiyonuna gönderdik ve tespit edilen insanların merkezini bulduk. Bulduğumuz merkezleri </a:t>
            </a:r>
            <a:r>
              <a:rPr lang="tr-TR" sz="3200" dirty="0" err="1">
                <a:solidFill>
                  <a:srgbClr val="FFFFFF"/>
                </a:solidFill>
                <a:latin typeface="Arimo"/>
              </a:rPr>
              <a:t>centers</a:t>
            </a:r>
            <a:r>
              <a:rPr lang="tr-TR" sz="3200" dirty="0">
                <a:solidFill>
                  <a:srgbClr val="FFFFFF"/>
                </a:solidFill>
                <a:latin typeface="Arimo"/>
              </a:rPr>
              <a:t> listesi içine attık. Aynı zamanda tespit edilen insanların yanında tespit edilen kaçıncı kişi olduğu ibaresini ekledik.</a:t>
            </a:r>
          </a:p>
          <a:p>
            <a:pPr algn="just">
              <a:lnSpc>
                <a:spcPts val="4480"/>
              </a:lnSpc>
            </a:pPr>
            <a:r>
              <a:rPr lang="tr-TR" sz="3200" dirty="0">
                <a:solidFill>
                  <a:srgbClr val="FFFFFF"/>
                </a:solidFill>
                <a:latin typeface="Arimo"/>
              </a:rPr>
              <a:t>Aldığımız en genişliklerini tespit edilen insan sayısına bölerek ortalama en genişliğini bulduk.</a:t>
            </a:r>
            <a:endParaRPr lang="en-US" sz="3200" dirty="0">
              <a:solidFill>
                <a:srgbClr val="FFFFFF"/>
              </a:solidFill>
              <a:latin typeface="Arimo"/>
            </a:endParaRPr>
          </a:p>
        </p:txBody>
      </p:sp>
      <p:pic>
        <p:nvPicPr>
          <p:cNvPr id="6" name="Resim 5">
            <a:extLst>
              <a:ext uri="{FF2B5EF4-FFF2-40B4-BE49-F238E27FC236}">
                <a16:creationId xmlns:a16="http://schemas.microsoft.com/office/drawing/2014/main" id="{722D549B-DE12-4563-8CDC-DF9956C33910}"/>
              </a:ext>
            </a:extLst>
          </p:cNvPr>
          <p:cNvPicPr>
            <a:picLocks noChangeAspect="1"/>
          </p:cNvPicPr>
          <p:nvPr/>
        </p:nvPicPr>
        <p:blipFill rotWithShape="1">
          <a:blip r:embed="rId2"/>
          <a:srcRect l="2386" t="24814" r="16667" b="27778"/>
          <a:stretch/>
        </p:blipFill>
        <p:spPr>
          <a:xfrm>
            <a:off x="762000" y="723900"/>
            <a:ext cx="14803584" cy="48768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0" name="TextBox 20"/>
          <p:cNvSpPr txBox="1"/>
          <p:nvPr/>
        </p:nvSpPr>
        <p:spPr>
          <a:xfrm>
            <a:off x="914399" y="5981700"/>
            <a:ext cx="13011699" cy="3729995"/>
          </a:xfrm>
          <a:prstGeom prst="rect">
            <a:avLst/>
          </a:prstGeom>
        </p:spPr>
        <p:txBody>
          <a:bodyPr wrap="square" lIns="0" tIns="0" rIns="0" bIns="0" rtlCol="0" anchor="t">
            <a:spAutoFit/>
          </a:bodyPr>
          <a:lstStyle/>
          <a:p>
            <a:pPr>
              <a:lnSpc>
                <a:spcPts val="4160"/>
              </a:lnSpc>
            </a:pPr>
            <a:r>
              <a:rPr lang="tr-TR" sz="3200" spc="96" dirty="0">
                <a:solidFill>
                  <a:srgbClr val="FFFFFF"/>
                </a:solidFill>
                <a:latin typeface="Aileron Heavy"/>
              </a:rPr>
              <a:t>Merkezler arasındaki mesafeyi, iki nokta arasındaki uzaklık formülü ile bulduk ve en genişliği kuralına uymayan insanların merkezlerini </a:t>
            </a:r>
            <a:r>
              <a:rPr lang="tr-TR" sz="3200" spc="96" dirty="0" err="1">
                <a:solidFill>
                  <a:srgbClr val="FFFFFF"/>
                </a:solidFill>
                <a:latin typeface="Aileron Heavy"/>
              </a:rPr>
              <a:t>social_distancing_warning</a:t>
            </a:r>
            <a:r>
              <a:rPr lang="tr-TR" sz="3200" spc="96" dirty="0">
                <a:solidFill>
                  <a:srgbClr val="FFFFFF"/>
                </a:solidFill>
                <a:latin typeface="Aileron Heavy"/>
              </a:rPr>
              <a:t> listesine attık.</a:t>
            </a:r>
          </a:p>
          <a:p>
            <a:pPr>
              <a:lnSpc>
                <a:spcPts val="4160"/>
              </a:lnSpc>
            </a:pPr>
            <a:r>
              <a:rPr lang="tr-TR" sz="3200" spc="96" dirty="0">
                <a:solidFill>
                  <a:srgbClr val="FFFFFF"/>
                </a:solidFill>
                <a:latin typeface="Aileron Heavy"/>
              </a:rPr>
              <a:t>Daha sonra listenin içinde dolaşarak kurala uymayanların etrafındaki dikdörtgeni kırmızı renge çevirdik. Dikdörtgenlerin üstüne uyarı yazısı ekledik. Gerçek zamanlı olarak taranan insanların sayısını veren bilgi yazısı da ekledik.</a:t>
            </a:r>
            <a:endParaRPr lang="en-US" sz="3200" spc="96" dirty="0">
              <a:solidFill>
                <a:srgbClr val="FFFFFF"/>
              </a:solidFill>
              <a:latin typeface="Aileron Heavy"/>
            </a:endParaRPr>
          </a:p>
        </p:txBody>
      </p:sp>
      <p:pic>
        <p:nvPicPr>
          <p:cNvPr id="28" name="Resim 27">
            <a:extLst>
              <a:ext uri="{FF2B5EF4-FFF2-40B4-BE49-F238E27FC236}">
                <a16:creationId xmlns:a16="http://schemas.microsoft.com/office/drawing/2014/main" id="{D748AFB1-E58B-4CB2-B675-5502638EE492}"/>
              </a:ext>
            </a:extLst>
          </p:cNvPr>
          <p:cNvPicPr>
            <a:picLocks noChangeAspect="1"/>
          </p:cNvPicPr>
          <p:nvPr/>
        </p:nvPicPr>
        <p:blipFill rotWithShape="1">
          <a:blip r:embed="rId2"/>
          <a:srcRect l="4584" t="35926" r="28333" b="29259"/>
          <a:stretch/>
        </p:blipFill>
        <p:spPr>
          <a:xfrm>
            <a:off x="914399" y="876300"/>
            <a:ext cx="15922557" cy="46482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685800" y="114300"/>
            <a:ext cx="20040600" cy="10937845"/>
          </a:xfrm>
          <a:prstGeom prst="rect">
            <a:avLst/>
          </a:prstGeom>
          <a:solidFill>
            <a:srgbClr val="102F55"/>
          </a:solidFill>
        </p:spPr>
      </p:sp>
      <p:sp>
        <p:nvSpPr>
          <p:cNvPr id="4" name="TextBox 4"/>
          <p:cNvSpPr txBox="1"/>
          <p:nvPr/>
        </p:nvSpPr>
        <p:spPr>
          <a:xfrm>
            <a:off x="6248400" y="3431999"/>
            <a:ext cx="8098982" cy="462499"/>
          </a:xfrm>
          <a:prstGeom prst="rect">
            <a:avLst/>
          </a:prstGeom>
        </p:spPr>
        <p:txBody>
          <a:bodyPr lIns="0" tIns="0" rIns="0" bIns="0" rtlCol="0" anchor="t">
            <a:spAutoFit/>
          </a:bodyPr>
          <a:lstStyle/>
          <a:p>
            <a:pPr>
              <a:lnSpc>
                <a:spcPts val="3919"/>
              </a:lnSpc>
            </a:pPr>
            <a:endParaRPr lang="en-US" sz="2799" spc="139" dirty="0">
              <a:solidFill>
                <a:schemeClr val="bg1">
                  <a:lumMod val="95000"/>
                </a:schemeClr>
              </a:solidFill>
              <a:latin typeface="Libre Franklin Light"/>
            </a:endParaRPr>
          </a:p>
        </p:txBody>
      </p:sp>
      <p:sp>
        <p:nvSpPr>
          <p:cNvPr id="10" name="Metin kutusu 9">
            <a:extLst>
              <a:ext uri="{FF2B5EF4-FFF2-40B4-BE49-F238E27FC236}">
                <a16:creationId xmlns:a16="http://schemas.microsoft.com/office/drawing/2014/main" id="{39D4357C-3EB2-48FA-8664-08F3122B121A}"/>
              </a:ext>
            </a:extLst>
          </p:cNvPr>
          <p:cNvSpPr txBox="1"/>
          <p:nvPr/>
        </p:nvSpPr>
        <p:spPr>
          <a:xfrm>
            <a:off x="152400" y="4152900"/>
            <a:ext cx="12573000" cy="3962400"/>
          </a:xfrm>
          <a:prstGeom prst="rect">
            <a:avLst/>
          </a:prstGeom>
          <a:noFill/>
        </p:spPr>
        <p:txBody>
          <a:bodyPr wrap="square" rtlCol="0">
            <a:spAutoFit/>
          </a:bodyPr>
          <a:lstStyle/>
          <a:p>
            <a:endParaRPr lang="tr-TR" dirty="0"/>
          </a:p>
        </p:txBody>
      </p:sp>
      <p:pic>
        <p:nvPicPr>
          <p:cNvPr id="12" name="Resim 11">
            <a:extLst>
              <a:ext uri="{FF2B5EF4-FFF2-40B4-BE49-F238E27FC236}">
                <a16:creationId xmlns:a16="http://schemas.microsoft.com/office/drawing/2014/main" id="{C0421434-CD18-40FA-B6E1-F82B3D4FC6BC}"/>
              </a:ext>
            </a:extLst>
          </p:cNvPr>
          <p:cNvPicPr>
            <a:picLocks noChangeAspect="1"/>
          </p:cNvPicPr>
          <p:nvPr/>
        </p:nvPicPr>
        <p:blipFill rotWithShape="1">
          <a:blip r:embed="rId2"/>
          <a:srcRect l="9411" t="14829" r="39258" b="34219"/>
          <a:stretch/>
        </p:blipFill>
        <p:spPr>
          <a:xfrm>
            <a:off x="183249" y="597470"/>
            <a:ext cx="12130301" cy="6852459"/>
          </a:xfrm>
          <a:prstGeom prst="rect">
            <a:avLst/>
          </a:prstGeom>
        </p:spPr>
      </p:pic>
      <p:sp>
        <p:nvSpPr>
          <p:cNvPr id="13" name="Metin kutusu 12">
            <a:extLst>
              <a:ext uri="{FF2B5EF4-FFF2-40B4-BE49-F238E27FC236}">
                <a16:creationId xmlns:a16="http://schemas.microsoft.com/office/drawing/2014/main" id="{711DCB25-72F8-4B13-A1F3-DF76C6E68489}"/>
              </a:ext>
            </a:extLst>
          </p:cNvPr>
          <p:cNvSpPr txBox="1"/>
          <p:nvPr/>
        </p:nvSpPr>
        <p:spPr>
          <a:xfrm>
            <a:off x="183249" y="7829396"/>
            <a:ext cx="13051982" cy="1754326"/>
          </a:xfrm>
          <a:prstGeom prst="rect">
            <a:avLst/>
          </a:prstGeom>
          <a:noFill/>
        </p:spPr>
        <p:txBody>
          <a:bodyPr wrap="square" rtlCol="0">
            <a:spAutoFit/>
          </a:bodyPr>
          <a:lstStyle/>
          <a:p>
            <a:r>
              <a:rPr lang="tr-TR" sz="3600" dirty="0">
                <a:solidFill>
                  <a:schemeClr val="bg1">
                    <a:lumMod val="95000"/>
                  </a:schemeClr>
                </a:solidFill>
              </a:rPr>
              <a:t>Kod çalıştırıldığında yukarıdaki çıktıyı alıyoruz.  Gördüğünüz gibi kodumuz hatasız çalışıyor. Videodan çıkmak için klavyeden «q» tuşuna basmamız yeterli.</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02F55"/>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86852" y="-4136364"/>
            <a:ext cx="18114295" cy="18559729"/>
          </a:xfrm>
          <a:prstGeom prst="rect">
            <a:avLst/>
          </a:prstGeom>
        </p:spPr>
      </p:pic>
      <p:grpSp>
        <p:nvGrpSpPr>
          <p:cNvPr id="3" name="Group 3"/>
          <p:cNvGrpSpPr/>
          <p:nvPr/>
        </p:nvGrpSpPr>
        <p:grpSpPr>
          <a:xfrm>
            <a:off x="4888974" y="4513280"/>
            <a:ext cx="8510051" cy="1260440"/>
            <a:chOff x="0" y="0"/>
            <a:chExt cx="11346735" cy="1680586"/>
          </a:xfrm>
        </p:grpSpPr>
        <p:sp>
          <p:nvSpPr>
            <p:cNvPr id="4" name="TextBox 4"/>
            <p:cNvSpPr txBox="1"/>
            <p:nvPr/>
          </p:nvSpPr>
          <p:spPr>
            <a:xfrm>
              <a:off x="0" y="-85725"/>
              <a:ext cx="11346735" cy="1138238"/>
            </a:xfrm>
            <a:prstGeom prst="rect">
              <a:avLst/>
            </a:prstGeom>
          </p:spPr>
          <p:txBody>
            <a:bodyPr lIns="0" tIns="0" rIns="0" bIns="0" rtlCol="0" anchor="t">
              <a:spAutoFit/>
            </a:bodyPr>
            <a:lstStyle/>
            <a:p>
              <a:pPr algn="ctr">
                <a:lnSpc>
                  <a:spcPts val="7284"/>
                </a:lnSpc>
              </a:pPr>
              <a:r>
                <a:rPr lang="en-US" sz="5203">
                  <a:solidFill>
                    <a:srgbClr val="FFF4FB"/>
                  </a:solidFill>
                  <a:latin typeface="Oswald"/>
                </a:rPr>
                <a:t>TEŞEKKÜRLER</a:t>
              </a:r>
            </a:p>
          </p:txBody>
        </p:sp>
        <p:sp>
          <p:nvSpPr>
            <p:cNvPr id="5" name="AutoShape 5"/>
            <p:cNvSpPr/>
            <p:nvPr/>
          </p:nvSpPr>
          <p:spPr>
            <a:xfrm>
              <a:off x="4581749" y="1397036"/>
              <a:ext cx="2183237" cy="283550"/>
            </a:xfrm>
            <a:prstGeom prst="rect">
              <a:avLst/>
            </a:prstGeom>
            <a:solidFill>
              <a:srgbClr val="EEBA31"/>
            </a:solid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2F55"/>
        </a:solidFill>
        <a:effectLst/>
      </p:bgPr>
    </p:bg>
    <p:spTree>
      <p:nvGrpSpPr>
        <p:cNvPr id="1" name=""/>
        <p:cNvGrpSpPr/>
        <p:nvPr/>
      </p:nvGrpSpPr>
      <p:grpSpPr>
        <a:xfrm>
          <a:off x="0" y="0"/>
          <a:ext cx="0" cy="0"/>
          <a:chOff x="0" y="0"/>
          <a:chExt cx="0" cy="0"/>
        </a:xfrm>
      </p:grpSpPr>
      <p:grpSp>
        <p:nvGrpSpPr>
          <p:cNvPr id="2" name="Group 2"/>
          <p:cNvGrpSpPr/>
          <p:nvPr/>
        </p:nvGrpSpPr>
        <p:grpSpPr>
          <a:xfrm>
            <a:off x="-756662" y="1028700"/>
            <a:ext cx="13670975" cy="2438827"/>
            <a:chOff x="0" y="0"/>
            <a:chExt cx="18227967" cy="3251769"/>
          </a:xfrm>
        </p:grpSpPr>
        <p:grpSp>
          <p:nvGrpSpPr>
            <p:cNvPr id="3" name="Group 3"/>
            <p:cNvGrpSpPr/>
            <p:nvPr/>
          </p:nvGrpSpPr>
          <p:grpSpPr>
            <a:xfrm>
              <a:off x="0" y="0"/>
              <a:ext cx="18227967" cy="3251769"/>
              <a:chOff x="0" y="0"/>
              <a:chExt cx="32463188" cy="5791254"/>
            </a:xfrm>
          </p:grpSpPr>
          <p:sp>
            <p:nvSpPr>
              <p:cNvPr id="4" name="Freeform 4"/>
              <p:cNvSpPr/>
              <p:nvPr/>
            </p:nvSpPr>
            <p:spPr>
              <a:xfrm>
                <a:off x="72390" y="72390"/>
                <a:ext cx="32318408" cy="5646474"/>
              </a:xfrm>
              <a:custGeom>
                <a:avLst/>
                <a:gdLst/>
                <a:ahLst/>
                <a:cxnLst/>
                <a:rect l="l" t="t" r="r" b="b"/>
                <a:pathLst>
                  <a:path w="32318408" h="5646474">
                    <a:moveTo>
                      <a:pt x="0" y="0"/>
                    </a:moveTo>
                    <a:lnTo>
                      <a:pt x="32318408" y="0"/>
                    </a:lnTo>
                    <a:lnTo>
                      <a:pt x="32318408" y="5646474"/>
                    </a:lnTo>
                    <a:lnTo>
                      <a:pt x="0" y="5646474"/>
                    </a:lnTo>
                    <a:lnTo>
                      <a:pt x="0" y="0"/>
                    </a:lnTo>
                    <a:close/>
                  </a:path>
                </a:pathLst>
              </a:custGeom>
              <a:solidFill>
                <a:srgbClr val="FAFEFF"/>
              </a:solidFill>
            </p:spPr>
          </p:sp>
          <p:sp>
            <p:nvSpPr>
              <p:cNvPr id="5" name="Freeform 5"/>
              <p:cNvSpPr/>
              <p:nvPr/>
            </p:nvSpPr>
            <p:spPr>
              <a:xfrm>
                <a:off x="0" y="0"/>
                <a:ext cx="32463187" cy="5791254"/>
              </a:xfrm>
              <a:custGeom>
                <a:avLst/>
                <a:gdLst/>
                <a:ahLst/>
                <a:cxnLst/>
                <a:rect l="l" t="t" r="r" b="b"/>
                <a:pathLst>
                  <a:path w="32463187" h="5791254">
                    <a:moveTo>
                      <a:pt x="32318409" y="5646474"/>
                    </a:moveTo>
                    <a:lnTo>
                      <a:pt x="32463187" y="5646474"/>
                    </a:lnTo>
                    <a:lnTo>
                      <a:pt x="32463187" y="5791254"/>
                    </a:lnTo>
                    <a:lnTo>
                      <a:pt x="32318409" y="5791254"/>
                    </a:lnTo>
                    <a:lnTo>
                      <a:pt x="32318409" y="5646474"/>
                    </a:lnTo>
                    <a:close/>
                    <a:moveTo>
                      <a:pt x="0" y="144780"/>
                    </a:moveTo>
                    <a:lnTo>
                      <a:pt x="144780" y="144780"/>
                    </a:lnTo>
                    <a:lnTo>
                      <a:pt x="144780" y="5646474"/>
                    </a:lnTo>
                    <a:lnTo>
                      <a:pt x="0" y="5646474"/>
                    </a:lnTo>
                    <a:lnTo>
                      <a:pt x="0" y="144780"/>
                    </a:lnTo>
                    <a:close/>
                    <a:moveTo>
                      <a:pt x="0" y="5646474"/>
                    </a:moveTo>
                    <a:lnTo>
                      <a:pt x="144780" y="5646474"/>
                    </a:lnTo>
                    <a:lnTo>
                      <a:pt x="144780" y="5791254"/>
                    </a:lnTo>
                    <a:lnTo>
                      <a:pt x="0" y="5791254"/>
                    </a:lnTo>
                    <a:lnTo>
                      <a:pt x="0" y="5646474"/>
                    </a:lnTo>
                    <a:close/>
                    <a:moveTo>
                      <a:pt x="32318409" y="144780"/>
                    </a:moveTo>
                    <a:lnTo>
                      <a:pt x="32463187" y="144780"/>
                    </a:lnTo>
                    <a:lnTo>
                      <a:pt x="32463187" y="5646474"/>
                    </a:lnTo>
                    <a:lnTo>
                      <a:pt x="32318409" y="5646474"/>
                    </a:lnTo>
                    <a:lnTo>
                      <a:pt x="32318409" y="144780"/>
                    </a:lnTo>
                    <a:close/>
                    <a:moveTo>
                      <a:pt x="144780" y="5646474"/>
                    </a:moveTo>
                    <a:lnTo>
                      <a:pt x="32318409" y="5646474"/>
                    </a:lnTo>
                    <a:lnTo>
                      <a:pt x="32318409" y="5791254"/>
                    </a:lnTo>
                    <a:lnTo>
                      <a:pt x="144780" y="5791254"/>
                    </a:lnTo>
                    <a:lnTo>
                      <a:pt x="144780" y="5646474"/>
                    </a:lnTo>
                    <a:close/>
                    <a:moveTo>
                      <a:pt x="32318409" y="0"/>
                    </a:moveTo>
                    <a:lnTo>
                      <a:pt x="32463187" y="0"/>
                    </a:lnTo>
                    <a:lnTo>
                      <a:pt x="32463187" y="144780"/>
                    </a:lnTo>
                    <a:lnTo>
                      <a:pt x="32318409" y="144780"/>
                    </a:lnTo>
                    <a:lnTo>
                      <a:pt x="32318409" y="0"/>
                    </a:lnTo>
                    <a:close/>
                    <a:moveTo>
                      <a:pt x="0" y="0"/>
                    </a:moveTo>
                    <a:lnTo>
                      <a:pt x="144780" y="0"/>
                    </a:lnTo>
                    <a:lnTo>
                      <a:pt x="144780" y="144780"/>
                    </a:lnTo>
                    <a:lnTo>
                      <a:pt x="0" y="144780"/>
                    </a:lnTo>
                    <a:lnTo>
                      <a:pt x="0" y="0"/>
                    </a:lnTo>
                    <a:close/>
                    <a:moveTo>
                      <a:pt x="144780" y="0"/>
                    </a:moveTo>
                    <a:lnTo>
                      <a:pt x="32318409" y="0"/>
                    </a:lnTo>
                    <a:lnTo>
                      <a:pt x="32318409" y="144780"/>
                    </a:lnTo>
                    <a:lnTo>
                      <a:pt x="144780" y="144780"/>
                    </a:lnTo>
                    <a:lnTo>
                      <a:pt x="144780" y="0"/>
                    </a:lnTo>
                    <a:close/>
                  </a:path>
                </a:pathLst>
              </a:custGeom>
              <a:solidFill>
                <a:srgbClr val="2E414D"/>
              </a:solidFill>
            </p:spPr>
          </p:sp>
        </p:grpSp>
        <p:sp>
          <p:nvSpPr>
            <p:cNvPr id="6" name="TextBox 6"/>
            <p:cNvSpPr txBox="1"/>
            <p:nvPr/>
          </p:nvSpPr>
          <p:spPr>
            <a:xfrm>
              <a:off x="2380482" y="915433"/>
              <a:ext cx="14982348" cy="1468527"/>
            </a:xfrm>
            <a:prstGeom prst="rect">
              <a:avLst/>
            </a:prstGeom>
          </p:spPr>
          <p:txBody>
            <a:bodyPr lIns="0" tIns="0" rIns="0" bIns="0" rtlCol="0" anchor="t">
              <a:spAutoFit/>
            </a:bodyPr>
            <a:lstStyle/>
            <a:p>
              <a:pPr>
                <a:lnSpc>
                  <a:spcPts val="8325"/>
                </a:lnSpc>
              </a:pPr>
              <a:r>
                <a:rPr lang="en-US" sz="7500" spc="165" dirty="0" err="1">
                  <a:solidFill>
                    <a:srgbClr val="2E414D"/>
                  </a:solidFill>
                  <a:latin typeface="Sifonn"/>
                </a:rPr>
                <a:t>Içerik</a:t>
              </a:r>
              <a:endParaRPr lang="en-US" sz="7500" spc="165" dirty="0">
                <a:solidFill>
                  <a:srgbClr val="2E414D"/>
                </a:solidFill>
                <a:latin typeface="Sifonn"/>
              </a:endParaRPr>
            </a:p>
          </p:txBody>
        </p:sp>
      </p:grpSp>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316744" y="-159784"/>
            <a:ext cx="5136684" cy="4819144"/>
          </a:xfrm>
          <a:prstGeom prst="rect">
            <a:avLst/>
          </a:prstGeom>
        </p:spPr>
      </p:pic>
      <p:sp>
        <p:nvSpPr>
          <p:cNvPr id="8" name="TextBox 8"/>
          <p:cNvSpPr txBox="1"/>
          <p:nvPr/>
        </p:nvSpPr>
        <p:spPr>
          <a:xfrm>
            <a:off x="432987" y="3893608"/>
            <a:ext cx="15721413" cy="5596276"/>
          </a:xfrm>
          <a:prstGeom prst="rect">
            <a:avLst/>
          </a:prstGeom>
        </p:spPr>
        <p:txBody>
          <a:bodyPr wrap="square" lIns="0" tIns="0" rIns="0" bIns="0" rtlCol="0" anchor="t">
            <a:spAutoFit/>
          </a:bodyPr>
          <a:lstStyle/>
          <a:p>
            <a:pPr marL="561340" lvl="1" indent="-280670">
              <a:lnSpc>
                <a:spcPts val="4759"/>
              </a:lnSpc>
              <a:buFont typeface="Arial"/>
              <a:buChar char="•"/>
            </a:pPr>
            <a:r>
              <a:rPr lang="tr-TR" sz="7200" dirty="0">
                <a:solidFill>
                  <a:srgbClr val="FAFEFF"/>
                </a:solidFill>
                <a:latin typeface="Arimo"/>
              </a:rPr>
              <a:t>Projenin Genel Tanımı</a:t>
            </a:r>
          </a:p>
          <a:p>
            <a:pPr marL="561340" lvl="1" indent="-280670">
              <a:lnSpc>
                <a:spcPts val="4759"/>
              </a:lnSpc>
              <a:buFont typeface="Arial"/>
              <a:buChar char="•"/>
            </a:pPr>
            <a:endParaRPr lang="tr-TR" sz="7200" dirty="0">
              <a:solidFill>
                <a:srgbClr val="FAFEFF"/>
              </a:solidFill>
              <a:latin typeface="Arimo"/>
            </a:endParaRPr>
          </a:p>
          <a:p>
            <a:pPr marL="561340" lvl="1" indent="-280670">
              <a:lnSpc>
                <a:spcPts val="4759"/>
              </a:lnSpc>
              <a:buFont typeface="Arial"/>
              <a:buChar char="•"/>
            </a:pPr>
            <a:endParaRPr lang="tr-TR" sz="7200" dirty="0">
              <a:solidFill>
                <a:srgbClr val="FAFEFF"/>
              </a:solidFill>
              <a:latin typeface="Arimo"/>
            </a:endParaRPr>
          </a:p>
          <a:p>
            <a:pPr marL="561340" lvl="1" indent="-280670">
              <a:lnSpc>
                <a:spcPts val="4759"/>
              </a:lnSpc>
              <a:buFont typeface="Arial"/>
              <a:buChar char="•"/>
            </a:pPr>
            <a:r>
              <a:rPr lang="tr-TR" sz="7200" dirty="0">
                <a:solidFill>
                  <a:srgbClr val="FAFEFF"/>
                </a:solidFill>
                <a:latin typeface="Arimo"/>
              </a:rPr>
              <a:t>Kullanılan Uygulamalar ve</a:t>
            </a:r>
          </a:p>
          <a:p>
            <a:pPr marL="280670" lvl="1">
              <a:lnSpc>
                <a:spcPts val="4759"/>
              </a:lnSpc>
            </a:pPr>
            <a:r>
              <a:rPr lang="tr-TR" sz="7200" dirty="0">
                <a:solidFill>
                  <a:srgbClr val="FAFEFF"/>
                </a:solidFill>
                <a:latin typeface="Arimo"/>
              </a:rPr>
              <a:t> 	</a:t>
            </a:r>
          </a:p>
          <a:p>
            <a:pPr marL="280670" lvl="1">
              <a:lnSpc>
                <a:spcPts val="4759"/>
              </a:lnSpc>
            </a:pPr>
            <a:r>
              <a:rPr lang="tr-TR" sz="7200" dirty="0">
                <a:solidFill>
                  <a:srgbClr val="FAFEFF"/>
                </a:solidFill>
                <a:latin typeface="Arimo"/>
              </a:rPr>
              <a:t>	Kütüphaneler</a:t>
            </a:r>
          </a:p>
          <a:p>
            <a:pPr marL="280670" lvl="1">
              <a:lnSpc>
                <a:spcPts val="4759"/>
              </a:lnSpc>
            </a:pPr>
            <a:endParaRPr lang="tr-TR" sz="7200" dirty="0">
              <a:solidFill>
                <a:srgbClr val="FAFEFF"/>
              </a:solidFill>
              <a:latin typeface="Arimo"/>
            </a:endParaRPr>
          </a:p>
          <a:p>
            <a:pPr marL="561340" lvl="1" indent="-280670">
              <a:lnSpc>
                <a:spcPts val="4759"/>
              </a:lnSpc>
              <a:buFont typeface="Arial"/>
              <a:buChar char="•"/>
            </a:pPr>
            <a:endParaRPr lang="en-US" sz="7200" dirty="0">
              <a:solidFill>
                <a:srgbClr val="FAFEFF"/>
              </a:solidFill>
              <a:latin typeface="Arimo"/>
            </a:endParaRPr>
          </a:p>
          <a:p>
            <a:pPr marL="561340" lvl="1" indent="-280670">
              <a:lnSpc>
                <a:spcPts val="4759"/>
              </a:lnSpc>
              <a:buFont typeface="Arial"/>
              <a:buChar char="•"/>
            </a:pPr>
            <a:r>
              <a:rPr lang="tr-TR" sz="7200" dirty="0">
                <a:solidFill>
                  <a:srgbClr val="FAFEFF"/>
                </a:solidFill>
                <a:latin typeface="Arimo"/>
              </a:rPr>
              <a:t>Proje Nasıl Çalışıyor ? </a:t>
            </a:r>
            <a:endParaRPr lang="en-US" sz="7200" dirty="0">
              <a:solidFill>
                <a:srgbClr val="FAFEFF"/>
              </a:solidFill>
              <a:latin typeface="Arimo"/>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144000" y="4658437"/>
            <a:ext cx="8115300" cy="5761913"/>
          </a:xfrm>
          <a:prstGeom prst="rect">
            <a:avLst/>
          </a:prstGeom>
          <a:solidFill>
            <a:srgbClr val="102F55"/>
          </a:solidFill>
        </p:spPr>
      </p:sp>
      <p:grpSp>
        <p:nvGrpSpPr>
          <p:cNvPr id="3" name="Group 3"/>
          <p:cNvGrpSpPr/>
          <p:nvPr/>
        </p:nvGrpSpPr>
        <p:grpSpPr>
          <a:xfrm rot="5400000">
            <a:off x="10553700" y="-2362200"/>
            <a:ext cx="5295900" cy="8115300"/>
            <a:chOff x="0" y="0"/>
            <a:chExt cx="48748638" cy="74701150"/>
          </a:xfrm>
        </p:grpSpPr>
        <p:sp>
          <p:nvSpPr>
            <p:cNvPr id="4" name="Freeform 4"/>
            <p:cNvSpPr/>
            <p:nvPr/>
          </p:nvSpPr>
          <p:spPr>
            <a:xfrm>
              <a:off x="0" y="0"/>
              <a:ext cx="48748637" cy="74701152"/>
            </a:xfrm>
            <a:custGeom>
              <a:avLst/>
              <a:gdLst/>
              <a:ahLst/>
              <a:cxnLst/>
              <a:rect l="l" t="t" r="r" b="b"/>
              <a:pathLst>
                <a:path w="48748637" h="74701152">
                  <a:moveTo>
                    <a:pt x="48748637" y="279400"/>
                  </a:moveTo>
                  <a:lnTo>
                    <a:pt x="48748637" y="0"/>
                  </a:lnTo>
                  <a:lnTo>
                    <a:pt x="0" y="0"/>
                  </a:lnTo>
                  <a:lnTo>
                    <a:pt x="0" y="74701152"/>
                  </a:lnTo>
                  <a:lnTo>
                    <a:pt x="48748637" y="74701152"/>
                  </a:lnTo>
                  <a:lnTo>
                    <a:pt x="48748637" y="279400"/>
                  </a:lnTo>
                  <a:close/>
                  <a:moveTo>
                    <a:pt x="48669897" y="279400"/>
                  </a:moveTo>
                  <a:lnTo>
                    <a:pt x="48669897" y="74622409"/>
                  </a:lnTo>
                  <a:lnTo>
                    <a:pt x="78740" y="74622409"/>
                  </a:lnTo>
                  <a:lnTo>
                    <a:pt x="78740" y="78740"/>
                  </a:lnTo>
                  <a:lnTo>
                    <a:pt x="48669897" y="78740"/>
                  </a:lnTo>
                  <a:lnTo>
                    <a:pt x="48669897" y="279400"/>
                  </a:lnTo>
                  <a:close/>
                </a:path>
              </a:pathLst>
            </a:custGeom>
            <a:solidFill>
              <a:srgbClr val="0050F5"/>
            </a:solidFill>
          </p:spPr>
        </p:sp>
      </p:grpSp>
      <p:sp>
        <p:nvSpPr>
          <p:cNvPr id="6" name="TextBox 6"/>
          <p:cNvSpPr txBox="1"/>
          <p:nvPr/>
        </p:nvSpPr>
        <p:spPr>
          <a:xfrm>
            <a:off x="10186044" y="2247900"/>
            <a:ext cx="6678912" cy="1846659"/>
          </a:xfrm>
          <a:prstGeom prst="rect">
            <a:avLst/>
          </a:prstGeom>
        </p:spPr>
        <p:txBody>
          <a:bodyPr lIns="0" tIns="0" rIns="0" bIns="0" rtlCol="0" anchor="t">
            <a:spAutoFit/>
          </a:bodyPr>
          <a:lstStyle/>
          <a:p>
            <a:pPr marL="0" lvl="0" indent="0" algn="r">
              <a:lnSpc>
                <a:spcPts val="7200"/>
              </a:lnSpc>
              <a:spcBef>
                <a:spcPct val="0"/>
              </a:spcBef>
            </a:pPr>
            <a:r>
              <a:rPr lang="tr-TR" sz="7200" spc="-273" dirty="0">
                <a:solidFill>
                  <a:srgbClr val="102F55"/>
                </a:solidFill>
                <a:latin typeface="Aileron Thin Bold"/>
              </a:rPr>
              <a:t>Projenin Genel Tanımı</a:t>
            </a:r>
            <a:endParaRPr lang="en-US" sz="7200" spc="-273" dirty="0">
              <a:solidFill>
                <a:srgbClr val="102F55"/>
              </a:solidFill>
              <a:latin typeface="Aileron Thin Bold"/>
            </a:endParaRPr>
          </a:p>
        </p:txBody>
      </p:sp>
      <p:sp>
        <p:nvSpPr>
          <p:cNvPr id="7" name="TextBox 7"/>
          <p:cNvSpPr txBox="1"/>
          <p:nvPr/>
        </p:nvSpPr>
        <p:spPr>
          <a:xfrm>
            <a:off x="10219218" y="5877399"/>
            <a:ext cx="5964863" cy="3323987"/>
          </a:xfrm>
          <a:prstGeom prst="rect">
            <a:avLst/>
          </a:prstGeom>
        </p:spPr>
        <p:txBody>
          <a:bodyPr lIns="0" tIns="0" rIns="0" bIns="0" rtlCol="0" anchor="t">
            <a:spAutoFit/>
          </a:bodyPr>
          <a:lstStyle/>
          <a:p>
            <a:pPr algn="l"/>
            <a:endParaRPr lang="tr-TR" sz="2400" b="0" i="0" u="none" strike="noStrike" baseline="0" dirty="0">
              <a:solidFill>
                <a:schemeClr val="bg1"/>
              </a:solidFill>
              <a:latin typeface="Arimo" panose="020B0604020202020204" charset="0"/>
              <a:ea typeface="Arimo" panose="020B0604020202020204" charset="0"/>
              <a:cs typeface="Arimo" panose="020B0604020202020204" charset="0"/>
            </a:endParaRPr>
          </a:p>
          <a:p>
            <a:pPr algn="just"/>
            <a:r>
              <a:rPr lang="tr-TR" sz="2400" b="0" i="0" u="none" strike="noStrike" baseline="0" dirty="0">
                <a:solidFill>
                  <a:schemeClr val="bg1"/>
                </a:solidFill>
                <a:latin typeface="Arimo" panose="020B0604020202020204" charset="0"/>
                <a:ea typeface="Arimo" panose="020B0604020202020204" charset="0"/>
                <a:cs typeface="Arimo" panose="020B0604020202020204" charset="0"/>
              </a:rPr>
              <a:t>	Özellikle son dönemde oldukça önem kazanan sosyal mesafe kuralları denetimi yapmak için görüntü işleme temelli bir uygulama geliştirilecektir. Uygulamada insan takibi ve insan sayma işlemlerinin üzerine, aralarındaki mesafe hesaplanarak, sosyal mesafe kurallarına uygun hareket edilip edilmediği analizi yapılacaktır. </a:t>
            </a:r>
            <a:endParaRPr lang="en-US" sz="2400" spc="28" dirty="0">
              <a:solidFill>
                <a:schemeClr val="bg1"/>
              </a:solidFill>
              <a:latin typeface="Arimo" panose="020B0604020202020204" charset="0"/>
              <a:ea typeface="Arimo" panose="020B0604020202020204" charset="0"/>
              <a:cs typeface="Arimo" panose="020B0604020202020204" charset="0"/>
            </a:endParaRPr>
          </a:p>
        </p:txBody>
      </p:sp>
      <p:pic>
        <p:nvPicPr>
          <p:cNvPr id="1026" name="Picture 2" descr="Centrecoat Social Distancing Stencil, 2 Metre Distance Marker |  Promain.co.uk">
            <a:extLst>
              <a:ext uri="{FF2B5EF4-FFF2-40B4-BE49-F238E27FC236}">
                <a16:creationId xmlns:a16="http://schemas.microsoft.com/office/drawing/2014/main" id="{384DDF38-E672-46AD-9270-8FFE01D8B2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501" y="2010487"/>
            <a:ext cx="8473440" cy="52959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6200000">
            <a:off x="14767337" y="3667581"/>
            <a:ext cx="3379014" cy="1627829"/>
          </a:xfrm>
          <a:prstGeom prst="rect">
            <a:avLst/>
          </a:prstGeom>
        </p:spPr>
      </p:pic>
      <p:grpSp>
        <p:nvGrpSpPr>
          <p:cNvPr id="8" name="Group 8"/>
          <p:cNvGrpSpPr/>
          <p:nvPr/>
        </p:nvGrpSpPr>
        <p:grpSpPr>
          <a:xfrm>
            <a:off x="9048102" y="6114362"/>
            <a:ext cx="191796" cy="860276"/>
            <a:chOff x="0" y="0"/>
            <a:chExt cx="255728" cy="1147035"/>
          </a:xfrm>
        </p:grpSpPr>
        <p:sp>
          <p:nvSpPr>
            <p:cNvPr id="9" name="AutoShape 9"/>
            <p:cNvSpPr/>
            <p:nvPr/>
          </p:nvSpPr>
          <p:spPr>
            <a:xfrm>
              <a:off x="90504" y="0"/>
              <a:ext cx="74720" cy="1019171"/>
            </a:xfrm>
            <a:prstGeom prst="rect">
              <a:avLst/>
            </a:prstGeom>
            <a:solidFill>
              <a:srgbClr val="86EAE9"/>
            </a:solidFill>
          </p:spPr>
        </p:sp>
        <p:pic>
          <p:nvPicPr>
            <p:cNvPr id="10" name="Picture 10"/>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891307"/>
              <a:ext cx="255728" cy="255728"/>
            </a:xfrm>
            <a:prstGeom prst="rect">
              <a:avLst/>
            </a:prstGeom>
          </p:spPr>
        </p:pic>
      </p:grpSp>
      <p:pic>
        <p:nvPicPr>
          <p:cNvPr id="12" name="Picture 1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83948" y="6959114"/>
            <a:ext cx="3379014" cy="1689509"/>
          </a:xfrm>
          <a:prstGeom prst="rect">
            <a:avLst/>
          </a:prstGeom>
        </p:spPr>
      </p:pic>
      <p:sp>
        <p:nvSpPr>
          <p:cNvPr id="14" name="AutoShape 14"/>
          <p:cNvSpPr/>
          <p:nvPr/>
        </p:nvSpPr>
        <p:spPr>
          <a:xfrm>
            <a:off x="2602181" y="9437164"/>
            <a:ext cx="14614227" cy="54927"/>
          </a:xfrm>
          <a:prstGeom prst="rect">
            <a:avLst/>
          </a:prstGeom>
          <a:solidFill>
            <a:srgbClr val="86EAE9"/>
          </a:solidFill>
        </p:spPr>
      </p:sp>
      <p:sp>
        <p:nvSpPr>
          <p:cNvPr id="15" name="AutoShape 15"/>
          <p:cNvSpPr/>
          <p:nvPr/>
        </p:nvSpPr>
        <p:spPr>
          <a:xfrm>
            <a:off x="2645073" y="6114362"/>
            <a:ext cx="12997855" cy="53783"/>
          </a:xfrm>
          <a:prstGeom prst="rect">
            <a:avLst/>
          </a:prstGeom>
          <a:solidFill>
            <a:srgbClr val="86EAE9"/>
          </a:solidFill>
        </p:spPr>
      </p:sp>
      <p:grpSp>
        <p:nvGrpSpPr>
          <p:cNvPr id="16" name="Group 16"/>
          <p:cNvGrpSpPr/>
          <p:nvPr/>
        </p:nvGrpSpPr>
        <p:grpSpPr>
          <a:xfrm>
            <a:off x="5072956" y="3902336"/>
            <a:ext cx="5590684" cy="1422063"/>
            <a:chOff x="0" y="-28575"/>
            <a:chExt cx="7454245" cy="1896083"/>
          </a:xfrm>
        </p:grpSpPr>
        <p:sp>
          <p:nvSpPr>
            <p:cNvPr id="17" name="TextBox 17"/>
            <p:cNvSpPr txBox="1"/>
            <p:nvPr/>
          </p:nvSpPr>
          <p:spPr>
            <a:xfrm>
              <a:off x="0" y="-28575"/>
              <a:ext cx="7454245" cy="675428"/>
            </a:xfrm>
            <a:prstGeom prst="rect">
              <a:avLst/>
            </a:prstGeom>
          </p:spPr>
          <p:txBody>
            <a:bodyPr lIns="0" tIns="0" rIns="0" bIns="0" rtlCol="0" anchor="t">
              <a:spAutoFit/>
            </a:bodyPr>
            <a:lstStyle/>
            <a:p>
              <a:pPr algn="ctr">
                <a:lnSpc>
                  <a:spcPts val="4160"/>
                </a:lnSpc>
              </a:pPr>
              <a:r>
                <a:rPr lang="tr-TR" sz="3200" spc="160" dirty="0">
                  <a:solidFill>
                    <a:srgbClr val="37C9EF"/>
                  </a:solidFill>
                  <a:latin typeface="Aileron Regular"/>
                </a:rPr>
                <a:t>Uygulama</a:t>
              </a:r>
              <a:endParaRPr lang="en-US" sz="3200" spc="160" dirty="0">
                <a:solidFill>
                  <a:srgbClr val="37C9EF"/>
                </a:solidFill>
                <a:latin typeface="Aileron Regular"/>
              </a:endParaRPr>
            </a:p>
          </p:txBody>
        </p:sp>
        <p:sp>
          <p:nvSpPr>
            <p:cNvPr id="18" name="TextBox 18"/>
            <p:cNvSpPr txBox="1"/>
            <p:nvPr/>
          </p:nvSpPr>
          <p:spPr>
            <a:xfrm>
              <a:off x="0" y="793539"/>
              <a:ext cx="7454245" cy="1073969"/>
            </a:xfrm>
            <a:prstGeom prst="rect">
              <a:avLst/>
            </a:prstGeom>
          </p:spPr>
          <p:txBody>
            <a:bodyPr lIns="0" tIns="0" rIns="0" bIns="0" rtlCol="0" anchor="t">
              <a:spAutoFit/>
            </a:bodyPr>
            <a:lstStyle/>
            <a:p>
              <a:pPr algn="ctr">
                <a:lnSpc>
                  <a:spcPts val="3300"/>
                </a:lnSpc>
              </a:pPr>
              <a:r>
                <a:rPr lang="tr-TR" sz="2200" spc="109" dirty="0">
                  <a:solidFill>
                    <a:srgbClr val="FFFFFF"/>
                  </a:solidFill>
                  <a:latin typeface="Aileron Regular"/>
                </a:rPr>
                <a:t>Projeyi geliştirme aşaması Visual </a:t>
              </a:r>
              <a:r>
                <a:rPr lang="tr-TR" sz="2200" spc="109" dirty="0" err="1">
                  <a:solidFill>
                    <a:srgbClr val="FFFFFF"/>
                  </a:solidFill>
                  <a:latin typeface="Aileron Regular"/>
                </a:rPr>
                <a:t>Studio</a:t>
              </a:r>
              <a:r>
                <a:rPr lang="tr-TR" sz="2200" spc="109" dirty="0">
                  <a:solidFill>
                    <a:srgbClr val="FFFFFF"/>
                  </a:solidFill>
                  <a:latin typeface="Aileron Regular"/>
                </a:rPr>
                <a:t> 2019  uygulaması üzerinden yapılmıştır.</a:t>
              </a:r>
              <a:endParaRPr lang="en-US" sz="2200" spc="109" dirty="0">
                <a:solidFill>
                  <a:srgbClr val="FFFFFF"/>
                </a:solidFill>
                <a:latin typeface="Aileron Regular"/>
              </a:endParaRPr>
            </a:p>
          </p:txBody>
        </p:sp>
      </p:grpSp>
      <p:grpSp>
        <p:nvGrpSpPr>
          <p:cNvPr id="22" name="Group 22"/>
          <p:cNvGrpSpPr/>
          <p:nvPr/>
        </p:nvGrpSpPr>
        <p:grpSpPr>
          <a:xfrm>
            <a:off x="6097690" y="7377563"/>
            <a:ext cx="6092619" cy="1429206"/>
            <a:chOff x="0" y="-28575"/>
            <a:chExt cx="8123492" cy="1905607"/>
          </a:xfrm>
        </p:grpSpPr>
        <p:sp>
          <p:nvSpPr>
            <p:cNvPr id="23" name="TextBox 23"/>
            <p:cNvSpPr txBox="1"/>
            <p:nvPr/>
          </p:nvSpPr>
          <p:spPr>
            <a:xfrm>
              <a:off x="0" y="-28575"/>
              <a:ext cx="8123492" cy="675428"/>
            </a:xfrm>
            <a:prstGeom prst="rect">
              <a:avLst/>
            </a:prstGeom>
          </p:spPr>
          <p:txBody>
            <a:bodyPr lIns="0" tIns="0" rIns="0" bIns="0" rtlCol="0" anchor="t">
              <a:spAutoFit/>
            </a:bodyPr>
            <a:lstStyle/>
            <a:p>
              <a:pPr algn="ctr">
                <a:lnSpc>
                  <a:spcPts val="4160"/>
                </a:lnSpc>
              </a:pPr>
              <a:r>
                <a:rPr lang="tr-TR" sz="3200" spc="160" dirty="0">
                  <a:solidFill>
                    <a:srgbClr val="37C9EF"/>
                  </a:solidFill>
                  <a:latin typeface="Aileron Regular"/>
                </a:rPr>
                <a:t>Kütüphaneler</a:t>
              </a:r>
              <a:endParaRPr lang="en-US" sz="3200" spc="160" dirty="0">
                <a:solidFill>
                  <a:srgbClr val="37C9EF"/>
                </a:solidFill>
                <a:latin typeface="Aileron Regular"/>
              </a:endParaRPr>
            </a:p>
          </p:txBody>
        </p:sp>
        <p:sp>
          <p:nvSpPr>
            <p:cNvPr id="24" name="TextBox 24"/>
            <p:cNvSpPr txBox="1"/>
            <p:nvPr/>
          </p:nvSpPr>
          <p:spPr>
            <a:xfrm>
              <a:off x="0" y="803063"/>
              <a:ext cx="8123492" cy="1073969"/>
            </a:xfrm>
            <a:prstGeom prst="rect">
              <a:avLst/>
            </a:prstGeom>
          </p:spPr>
          <p:txBody>
            <a:bodyPr lIns="0" tIns="0" rIns="0" bIns="0" rtlCol="0" anchor="t">
              <a:spAutoFit/>
            </a:bodyPr>
            <a:lstStyle/>
            <a:p>
              <a:pPr algn="ctr">
                <a:lnSpc>
                  <a:spcPts val="3299"/>
                </a:lnSpc>
              </a:pPr>
              <a:r>
                <a:rPr lang="tr-TR" sz="2200" spc="60" dirty="0" err="1">
                  <a:solidFill>
                    <a:srgbClr val="FFFFFF"/>
                  </a:solidFill>
                  <a:latin typeface="Aileron Regular" panose="020B0604020202020204" charset="-94"/>
                </a:rPr>
                <a:t>OpenCV</a:t>
              </a:r>
              <a:r>
                <a:rPr lang="tr-TR" sz="2200" spc="60" dirty="0">
                  <a:solidFill>
                    <a:srgbClr val="FFFFFF"/>
                  </a:solidFill>
                  <a:latin typeface="Aileron Regular" panose="020B0604020202020204" charset="-94"/>
                </a:rPr>
                <a:t>, </a:t>
              </a:r>
              <a:r>
                <a:rPr lang="tr-TR" sz="2200" spc="60" dirty="0" err="1">
                  <a:solidFill>
                    <a:srgbClr val="FFFFFF"/>
                  </a:solidFill>
                  <a:latin typeface="Aileron Regular" panose="020B0604020202020204" charset="-94"/>
                </a:rPr>
                <a:t>Imutils</a:t>
              </a:r>
              <a:r>
                <a:rPr lang="tr-TR" sz="2200" spc="60" dirty="0">
                  <a:solidFill>
                    <a:srgbClr val="FFFFFF"/>
                  </a:solidFill>
                  <a:latin typeface="Aileron Regular" panose="020B0604020202020204" charset="-94"/>
                </a:rPr>
                <a:t>, </a:t>
              </a:r>
              <a:r>
                <a:rPr lang="tr-TR" sz="2200" spc="60" dirty="0" err="1">
                  <a:solidFill>
                    <a:srgbClr val="FFFFFF"/>
                  </a:solidFill>
                  <a:latin typeface="Aileron Regular" panose="020B0604020202020204" charset="-94"/>
                </a:rPr>
                <a:t>math</a:t>
              </a:r>
              <a:r>
                <a:rPr lang="tr-TR" sz="2200" spc="60" dirty="0">
                  <a:solidFill>
                    <a:srgbClr val="FFFFFF"/>
                  </a:solidFill>
                  <a:latin typeface="Aileron Regular" panose="020B0604020202020204" charset="-94"/>
                </a:rPr>
                <a:t>, </a:t>
              </a:r>
              <a:r>
                <a:rPr lang="tr-TR" sz="2200" spc="60" dirty="0" err="1">
                  <a:solidFill>
                    <a:srgbClr val="FFFFFF"/>
                  </a:solidFill>
                  <a:latin typeface="Aileron Regular" panose="020B0604020202020204" charset="-94"/>
                </a:rPr>
                <a:t>numpy</a:t>
              </a:r>
              <a:r>
                <a:rPr lang="tr-TR" sz="2200" spc="60" dirty="0">
                  <a:solidFill>
                    <a:srgbClr val="FFFFFF"/>
                  </a:solidFill>
                  <a:latin typeface="Aileron Regular" panose="020B0604020202020204" charset="-94"/>
                </a:rPr>
                <a:t> ve </a:t>
              </a:r>
              <a:r>
                <a:rPr lang="tr-TR" sz="2200" spc="60" dirty="0" err="1">
                  <a:solidFill>
                    <a:srgbClr val="FFFFFF"/>
                  </a:solidFill>
                  <a:latin typeface="Aileron Regular" panose="020B0604020202020204" charset="-94"/>
                </a:rPr>
                <a:t>argparse</a:t>
              </a:r>
              <a:r>
                <a:rPr lang="tr-TR" sz="2200" spc="60" dirty="0">
                  <a:solidFill>
                    <a:srgbClr val="FFFFFF"/>
                  </a:solidFill>
                  <a:latin typeface="Aileron Regular" panose="020B0604020202020204" charset="-94"/>
                </a:rPr>
                <a:t> kütüphaneleri kodumuz için kullanılmaktadır.</a:t>
              </a:r>
              <a:endParaRPr lang="en-US" sz="2200" spc="60" dirty="0">
                <a:solidFill>
                  <a:srgbClr val="FFFFFF"/>
                </a:solidFill>
                <a:latin typeface="Aileron Regular" panose="020B0604020202020204" charset="-94"/>
              </a:endParaRPr>
            </a:p>
          </p:txBody>
        </p:sp>
      </p:grpSp>
      <p:sp>
        <p:nvSpPr>
          <p:cNvPr id="25" name="TextBox 25"/>
          <p:cNvSpPr txBox="1"/>
          <p:nvPr/>
        </p:nvSpPr>
        <p:spPr>
          <a:xfrm>
            <a:off x="1028700" y="872596"/>
            <a:ext cx="12246346" cy="558230"/>
          </a:xfrm>
          <a:prstGeom prst="rect">
            <a:avLst/>
          </a:prstGeom>
        </p:spPr>
        <p:txBody>
          <a:bodyPr lIns="0" tIns="0" rIns="0" bIns="0" rtlCol="0" anchor="t">
            <a:spAutoFit/>
          </a:bodyPr>
          <a:lstStyle/>
          <a:p>
            <a:pPr>
              <a:lnSpc>
                <a:spcPts val="4680"/>
              </a:lnSpc>
            </a:pPr>
            <a:r>
              <a:rPr lang="tr-TR" sz="3600" spc="107" dirty="0">
                <a:solidFill>
                  <a:srgbClr val="3EDAD8"/>
                </a:solidFill>
                <a:latin typeface="Aileron Heavy Bold"/>
              </a:rPr>
              <a:t>Kullanılan Uygulama ve Kütüphaneler</a:t>
            </a:r>
            <a:endParaRPr lang="en-US" sz="3600" spc="107" dirty="0">
              <a:solidFill>
                <a:srgbClr val="3EDAD8"/>
              </a:solidFill>
              <a:latin typeface="Aileron Heavy Bold"/>
            </a:endParaRPr>
          </a:p>
        </p:txBody>
      </p:sp>
      <p:sp>
        <p:nvSpPr>
          <p:cNvPr id="26" name="AutoShape 26"/>
          <p:cNvSpPr/>
          <p:nvPr/>
        </p:nvSpPr>
        <p:spPr>
          <a:xfrm>
            <a:off x="16192500" y="10160000"/>
            <a:ext cx="2095500" cy="127000"/>
          </a:xfrm>
          <a:prstGeom prst="rect">
            <a:avLst/>
          </a:prstGeom>
          <a:solidFill>
            <a:srgbClr val="3EDAD8"/>
          </a:solidFill>
        </p:spPr>
      </p:sp>
      <p:sp>
        <p:nvSpPr>
          <p:cNvPr id="27" name="AutoShape 27"/>
          <p:cNvSpPr/>
          <p:nvPr/>
        </p:nvSpPr>
        <p:spPr>
          <a:xfrm>
            <a:off x="0" y="0"/>
            <a:ext cx="16192500" cy="127000"/>
          </a:xfrm>
          <a:prstGeom prst="rect">
            <a:avLst/>
          </a:prstGeom>
          <a:solidFill>
            <a:srgbClr val="3EDAD8"/>
          </a:solidFill>
        </p:spPr>
      </p:sp>
      <p:grpSp>
        <p:nvGrpSpPr>
          <p:cNvPr id="28" name="Group 28"/>
          <p:cNvGrpSpPr/>
          <p:nvPr/>
        </p:nvGrpSpPr>
        <p:grpSpPr>
          <a:xfrm>
            <a:off x="7772400" y="2836519"/>
            <a:ext cx="191796" cy="860276"/>
            <a:chOff x="0" y="0"/>
            <a:chExt cx="255728" cy="1147035"/>
          </a:xfrm>
        </p:grpSpPr>
        <p:sp>
          <p:nvSpPr>
            <p:cNvPr id="29" name="AutoShape 29"/>
            <p:cNvSpPr/>
            <p:nvPr/>
          </p:nvSpPr>
          <p:spPr>
            <a:xfrm>
              <a:off x="90504" y="0"/>
              <a:ext cx="74720" cy="1019171"/>
            </a:xfrm>
            <a:prstGeom prst="rect">
              <a:avLst/>
            </a:prstGeom>
            <a:solidFill>
              <a:srgbClr val="3EDAD8"/>
            </a:solidFill>
          </p:spPr>
        </p:sp>
        <p:pic>
          <p:nvPicPr>
            <p:cNvPr id="30" name="Picture 30"/>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891307"/>
              <a:ext cx="255728" cy="255728"/>
            </a:xfrm>
            <a:prstGeom prst="rect">
              <a:avLst/>
            </a:prstGeom>
          </p:spPr>
        </p:pic>
      </p:grpSp>
      <p:sp>
        <p:nvSpPr>
          <p:cNvPr id="31" name="AutoShape 31"/>
          <p:cNvSpPr/>
          <p:nvPr/>
        </p:nvSpPr>
        <p:spPr>
          <a:xfrm>
            <a:off x="1028700" y="2791671"/>
            <a:ext cx="14614227" cy="61403"/>
          </a:xfrm>
          <a:prstGeom prst="rect">
            <a:avLst/>
          </a:prstGeom>
          <a:solidFill>
            <a:srgbClr val="86EAE9"/>
          </a:solid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F2F4"/>
        </a:solidFill>
        <a:effectLst/>
      </p:bgPr>
    </p:bg>
    <p:spTree>
      <p:nvGrpSpPr>
        <p:cNvPr id="1" name=""/>
        <p:cNvGrpSpPr/>
        <p:nvPr/>
      </p:nvGrpSpPr>
      <p:grpSpPr>
        <a:xfrm>
          <a:off x="0" y="0"/>
          <a:ext cx="0" cy="0"/>
          <a:chOff x="0" y="0"/>
          <a:chExt cx="0" cy="0"/>
        </a:xfrm>
      </p:grpSpPr>
      <p:grpSp>
        <p:nvGrpSpPr>
          <p:cNvPr id="2" name="Group 2"/>
          <p:cNvGrpSpPr/>
          <p:nvPr/>
        </p:nvGrpSpPr>
        <p:grpSpPr>
          <a:xfrm>
            <a:off x="7518400" y="0"/>
            <a:ext cx="10769600" cy="10287000"/>
            <a:chOff x="0" y="0"/>
            <a:chExt cx="8142803" cy="7777913"/>
          </a:xfrm>
        </p:grpSpPr>
        <p:sp>
          <p:nvSpPr>
            <p:cNvPr id="3" name="Freeform 3"/>
            <p:cNvSpPr/>
            <p:nvPr/>
          </p:nvSpPr>
          <p:spPr>
            <a:xfrm>
              <a:off x="0" y="0"/>
              <a:ext cx="8142803" cy="7777913"/>
            </a:xfrm>
            <a:custGeom>
              <a:avLst/>
              <a:gdLst/>
              <a:ahLst/>
              <a:cxnLst/>
              <a:rect l="l" t="t" r="r" b="b"/>
              <a:pathLst>
                <a:path w="8142803" h="7777913">
                  <a:moveTo>
                    <a:pt x="0" y="0"/>
                  </a:moveTo>
                  <a:lnTo>
                    <a:pt x="0" y="7777913"/>
                  </a:lnTo>
                  <a:lnTo>
                    <a:pt x="8142803" y="7777913"/>
                  </a:lnTo>
                  <a:lnTo>
                    <a:pt x="8142803" y="0"/>
                  </a:lnTo>
                  <a:lnTo>
                    <a:pt x="0" y="0"/>
                  </a:lnTo>
                  <a:close/>
                  <a:moveTo>
                    <a:pt x="8081842" y="7716953"/>
                  </a:moveTo>
                  <a:lnTo>
                    <a:pt x="59690" y="7716953"/>
                  </a:lnTo>
                  <a:lnTo>
                    <a:pt x="59690" y="59690"/>
                  </a:lnTo>
                  <a:lnTo>
                    <a:pt x="8081842" y="59690"/>
                  </a:lnTo>
                  <a:lnTo>
                    <a:pt x="8081842" y="7716953"/>
                  </a:lnTo>
                  <a:close/>
                </a:path>
              </a:pathLst>
            </a:custGeom>
            <a:solidFill>
              <a:srgbClr val="404040"/>
            </a:solidFill>
          </p:spPr>
        </p:sp>
      </p:grpSp>
      <p:sp>
        <p:nvSpPr>
          <p:cNvPr id="4" name="TextBox 4"/>
          <p:cNvSpPr txBox="1"/>
          <p:nvPr/>
        </p:nvSpPr>
        <p:spPr>
          <a:xfrm>
            <a:off x="8077200" y="3118487"/>
            <a:ext cx="9001262" cy="6445419"/>
          </a:xfrm>
          <a:prstGeom prst="rect">
            <a:avLst/>
          </a:prstGeom>
        </p:spPr>
        <p:txBody>
          <a:bodyPr wrap="square" lIns="0" tIns="0" rIns="0" bIns="0" rtlCol="0" anchor="t">
            <a:spAutoFit/>
          </a:bodyPr>
          <a:lstStyle/>
          <a:p>
            <a:pPr>
              <a:lnSpc>
                <a:spcPts val="3640"/>
              </a:lnSpc>
            </a:pPr>
            <a:r>
              <a:rPr lang="tr-TR" sz="3600" dirty="0" err="1"/>
              <a:t>OpenCV</a:t>
            </a:r>
            <a:r>
              <a:rPr lang="tr-TR" sz="3600" dirty="0"/>
              <a:t> kütüphanesi içerisinde görüntü işlemeye (</a:t>
            </a:r>
            <a:r>
              <a:rPr lang="tr-TR" sz="3600" dirty="0" err="1"/>
              <a:t>image</a:t>
            </a:r>
            <a:r>
              <a:rPr lang="tr-TR" sz="3600" dirty="0"/>
              <a:t> </a:t>
            </a:r>
            <a:r>
              <a:rPr lang="tr-TR" sz="3600" dirty="0" err="1"/>
              <a:t>processing</a:t>
            </a:r>
            <a:r>
              <a:rPr lang="tr-TR" sz="3600" dirty="0"/>
              <a:t>) ve makine öğrenmesine (</a:t>
            </a:r>
            <a:r>
              <a:rPr lang="tr-TR" sz="3600" dirty="0" err="1"/>
              <a:t>machine</a:t>
            </a:r>
            <a:r>
              <a:rPr lang="tr-TR" sz="3600" dirty="0"/>
              <a:t> </a:t>
            </a:r>
            <a:r>
              <a:rPr lang="tr-TR" sz="3600" dirty="0" err="1"/>
              <a:t>learning</a:t>
            </a:r>
            <a:r>
              <a:rPr lang="tr-TR" sz="3600" dirty="0"/>
              <a:t>) yönelik 2500’den fazla algoritma bulunmaktadır.</a:t>
            </a:r>
          </a:p>
          <a:p>
            <a:pPr>
              <a:lnSpc>
                <a:spcPts val="3640"/>
              </a:lnSpc>
            </a:pPr>
            <a:endParaRPr lang="tr-TR" sz="3600" dirty="0"/>
          </a:p>
          <a:p>
            <a:pPr>
              <a:lnSpc>
                <a:spcPts val="3640"/>
              </a:lnSpc>
            </a:pPr>
            <a:r>
              <a:rPr lang="tr-TR" sz="3600" dirty="0"/>
              <a:t>Bu algoritmalar ile yüz tanıma, nesneleri ayırt etme, insan hareketlerini tespit edebilme, nesne sınıflandırma, plaka tanıma, üç boyutlu görüntü üzerinde işlem yapabilme, görüntü karşılaştırma, optik karakter tanımlama OCR (Optical </a:t>
            </a:r>
            <a:r>
              <a:rPr lang="tr-TR" sz="3600" dirty="0" err="1"/>
              <a:t>Character</a:t>
            </a:r>
            <a:r>
              <a:rPr lang="tr-TR" sz="3600" dirty="0"/>
              <a:t> </a:t>
            </a:r>
            <a:r>
              <a:rPr lang="tr-TR" sz="3600" dirty="0" err="1"/>
              <a:t>Recognition</a:t>
            </a:r>
            <a:r>
              <a:rPr lang="tr-TR" sz="3600" dirty="0"/>
              <a:t>) gibi işlemler rahatlıkla yapılabilmektedir.</a:t>
            </a:r>
          </a:p>
          <a:p>
            <a:pPr>
              <a:lnSpc>
                <a:spcPts val="3640"/>
              </a:lnSpc>
            </a:pPr>
            <a:endParaRPr lang="tr-TR" sz="2800" dirty="0">
              <a:solidFill>
                <a:srgbClr val="404040"/>
              </a:solidFill>
              <a:latin typeface="Space Mono"/>
            </a:endParaRPr>
          </a:p>
          <a:p>
            <a:pPr>
              <a:lnSpc>
                <a:spcPts val="3640"/>
              </a:lnSpc>
            </a:pPr>
            <a:endParaRPr lang="en-US" sz="2600" dirty="0">
              <a:solidFill>
                <a:srgbClr val="404040"/>
              </a:solidFill>
              <a:latin typeface="Space Mono"/>
            </a:endParaRPr>
          </a:p>
        </p:txBody>
      </p:sp>
      <p:sp>
        <p:nvSpPr>
          <p:cNvPr id="5" name="AutoShape 5"/>
          <p:cNvSpPr/>
          <p:nvPr/>
        </p:nvSpPr>
        <p:spPr>
          <a:xfrm>
            <a:off x="-1473200" y="-514350"/>
            <a:ext cx="8991600" cy="11430000"/>
          </a:xfrm>
          <a:prstGeom prst="rect">
            <a:avLst/>
          </a:prstGeom>
          <a:solidFill>
            <a:srgbClr val="102F55"/>
          </a:solidFill>
        </p:spPr>
      </p:sp>
      <p:sp>
        <p:nvSpPr>
          <p:cNvPr id="6" name="TextBox 6"/>
          <p:cNvSpPr txBox="1"/>
          <p:nvPr/>
        </p:nvSpPr>
        <p:spPr>
          <a:xfrm>
            <a:off x="1028700" y="3606800"/>
            <a:ext cx="5398726" cy="2102755"/>
          </a:xfrm>
          <a:prstGeom prst="rect">
            <a:avLst/>
          </a:prstGeom>
        </p:spPr>
        <p:txBody>
          <a:bodyPr lIns="0" tIns="0" rIns="0" bIns="0" rtlCol="0" anchor="t">
            <a:spAutoFit/>
          </a:bodyPr>
          <a:lstStyle/>
          <a:p>
            <a:pPr>
              <a:lnSpc>
                <a:spcPts val="8320"/>
              </a:lnSpc>
            </a:pPr>
            <a:r>
              <a:rPr lang="tr-TR" sz="6400" dirty="0" err="1">
                <a:solidFill>
                  <a:srgbClr val="FFFFFF"/>
                </a:solidFill>
                <a:latin typeface="Space Mono Bold"/>
              </a:rPr>
              <a:t>OpenCv</a:t>
            </a:r>
            <a:r>
              <a:rPr lang="tr-TR" sz="6400" dirty="0">
                <a:solidFill>
                  <a:srgbClr val="FFFFFF"/>
                </a:solidFill>
                <a:latin typeface="Space Mono Bold"/>
              </a:rPr>
              <a:t> Nedir?</a:t>
            </a:r>
            <a:endParaRPr lang="en-US" sz="6400" dirty="0">
              <a:solidFill>
                <a:srgbClr val="FFFFFF"/>
              </a:solidFill>
              <a:latin typeface="Space Mono Bold"/>
            </a:endParaRPr>
          </a:p>
        </p:txBody>
      </p:sp>
      <p:sp>
        <p:nvSpPr>
          <p:cNvPr id="9" name="TextBox 9"/>
          <p:cNvSpPr txBox="1"/>
          <p:nvPr/>
        </p:nvSpPr>
        <p:spPr>
          <a:xfrm>
            <a:off x="13340700" y="1438275"/>
            <a:ext cx="4577777" cy="443776"/>
          </a:xfrm>
          <a:prstGeom prst="rect">
            <a:avLst/>
          </a:prstGeom>
        </p:spPr>
        <p:txBody>
          <a:bodyPr lIns="0" tIns="0" rIns="0" bIns="0" rtlCol="0" anchor="t">
            <a:spAutoFit/>
          </a:bodyPr>
          <a:lstStyle/>
          <a:p>
            <a:pPr>
              <a:lnSpc>
                <a:spcPts val="3640"/>
              </a:lnSpc>
            </a:pPr>
            <a:endParaRPr lang="en-US" sz="2600" dirty="0">
              <a:solidFill>
                <a:srgbClr val="404040"/>
              </a:solidFill>
              <a:latin typeface="Space Mono"/>
            </a:endParaRPr>
          </a:p>
        </p:txBody>
      </p:sp>
      <p:pic>
        <p:nvPicPr>
          <p:cNvPr id="17" name="Resim 16" descr="metin, küçük resim içeren bir resim&#10;&#10;Açıklama otomatik olarak oluşturuldu">
            <a:extLst>
              <a:ext uri="{FF2B5EF4-FFF2-40B4-BE49-F238E27FC236}">
                <a16:creationId xmlns:a16="http://schemas.microsoft.com/office/drawing/2014/main" id="{914B85B9-D1E7-406D-9A23-DB9D7A058D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77200" y="846682"/>
            <a:ext cx="6096000" cy="165358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1A45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038254" y="182617"/>
            <a:ext cx="7377961" cy="10275488"/>
          </a:xfrm>
          <a:prstGeom prst="rect">
            <a:avLst/>
          </a:prstGeom>
        </p:spPr>
      </p:pic>
      <p:grpSp>
        <p:nvGrpSpPr>
          <p:cNvPr id="3" name="Group 3"/>
          <p:cNvGrpSpPr/>
          <p:nvPr/>
        </p:nvGrpSpPr>
        <p:grpSpPr>
          <a:xfrm>
            <a:off x="802111" y="1824454"/>
            <a:ext cx="15352289" cy="6879504"/>
            <a:chOff x="0" y="180975"/>
            <a:chExt cx="20469719" cy="9172672"/>
          </a:xfrm>
        </p:grpSpPr>
        <p:sp>
          <p:nvSpPr>
            <p:cNvPr id="4" name="TextBox 4"/>
            <p:cNvSpPr txBox="1"/>
            <p:nvPr/>
          </p:nvSpPr>
          <p:spPr>
            <a:xfrm>
              <a:off x="0" y="180975"/>
              <a:ext cx="11122519" cy="2961752"/>
            </a:xfrm>
            <a:prstGeom prst="rect">
              <a:avLst/>
            </a:prstGeom>
          </p:spPr>
          <p:txBody>
            <a:bodyPr lIns="0" tIns="0" rIns="0" bIns="0" rtlCol="0" anchor="t">
              <a:spAutoFit/>
            </a:bodyPr>
            <a:lstStyle/>
            <a:p>
              <a:pPr marL="0" lvl="0" indent="0" algn="l">
                <a:lnSpc>
                  <a:spcPts val="8624"/>
                </a:lnSpc>
                <a:spcBef>
                  <a:spcPct val="0"/>
                </a:spcBef>
              </a:pPr>
              <a:r>
                <a:rPr lang="tr-TR" sz="8800" spc="-527" dirty="0">
                  <a:solidFill>
                    <a:srgbClr val="FFFFFF"/>
                  </a:solidFill>
                  <a:latin typeface="Open Sans Hebrew Bold"/>
                </a:rPr>
                <a:t>PROJE NASIL ÇALISIYOR ?</a:t>
              </a:r>
              <a:endParaRPr lang="en-US" sz="8800" spc="-527" dirty="0">
                <a:solidFill>
                  <a:srgbClr val="FFFFFF"/>
                </a:solidFill>
                <a:latin typeface="Open Sans Hebrew Bold"/>
              </a:endParaRPr>
            </a:p>
          </p:txBody>
        </p:sp>
        <p:sp>
          <p:nvSpPr>
            <p:cNvPr id="5" name="TextBox 5"/>
            <p:cNvSpPr txBox="1"/>
            <p:nvPr/>
          </p:nvSpPr>
          <p:spPr>
            <a:xfrm>
              <a:off x="0" y="3375087"/>
              <a:ext cx="20469719" cy="5978560"/>
            </a:xfrm>
            <a:prstGeom prst="rect">
              <a:avLst/>
            </a:prstGeom>
          </p:spPr>
          <p:txBody>
            <a:bodyPr wrap="square" lIns="0" tIns="0" rIns="0" bIns="0" rtlCol="0" anchor="t">
              <a:spAutoFit/>
            </a:bodyPr>
            <a:lstStyle/>
            <a:p>
              <a:pPr marL="0" lvl="0" indent="0" algn="l">
                <a:lnSpc>
                  <a:spcPts val="3919"/>
                </a:lnSpc>
                <a:spcBef>
                  <a:spcPct val="0"/>
                </a:spcBef>
              </a:pPr>
              <a:r>
                <a:rPr lang="tr-TR" sz="2800" dirty="0">
                  <a:effectLst/>
                  <a:latin typeface="Arial" panose="020B0604020202020204" pitchFamily="34" charset="0"/>
                </a:rPr>
                <a:t>Referans kodda HOG (</a:t>
              </a:r>
              <a:r>
                <a:rPr lang="tr-TR" sz="2800" dirty="0" err="1">
                  <a:effectLst/>
                  <a:latin typeface="Arial" panose="020B0604020202020204" pitchFamily="34" charset="0"/>
                </a:rPr>
                <a:t>Histogram</a:t>
              </a:r>
              <a:r>
                <a:rPr lang="tr-TR" sz="2800" dirty="0">
                  <a:effectLst/>
                  <a:latin typeface="Arial" panose="020B0604020202020204" pitchFamily="34" charset="0"/>
                </a:rPr>
                <a:t> of </a:t>
              </a:r>
              <a:r>
                <a:rPr lang="tr-TR" sz="2800" dirty="0" err="1">
                  <a:effectLst/>
                  <a:latin typeface="Arial" panose="020B0604020202020204" pitchFamily="34" charset="0"/>
                </a:rPr>
                <a:t>OrientedGradient</a:t>
              </a:r>
              <a:r>
                <a:rPr lang="tr-TR" sz="2800" dirty="0">
                  <a:effectLst/>
                  <a:latin typeface="Arial" panose="020B0604020202020204" pitchFamily="34" charset="0"/>
                </a:rPr>
                <a:t>) yaklaşımı ile insan tespiti yapılmaktadır. HOG görüntü işleme çalışmalarında obje tespiti için kullanılan bir özelliktir. Daha önceden </a:t>
              </a:r>
              <a:r>
                <a:rPr lang="tr-TR" sz="2800" dirty="0" err="1">
                  <a:effectLst/>
                  <a:latin typeface="Arial" panose="020B0604020202020204" pitchFamily="34" charset="0"/>
                </a:rPr>
                <a:t>OpenCV’nin</a:t>
              </a:r>
              <a:r>
                <a:rPr lang="tr-TR" sz="2800" dirty="0">
                  <a:effectLst/>
                  <a:latin typeface="Arial" panose="020B0604020202020204" pitchFamily="34" charset="0"/>
                </a:rPr>
                <a:t> ürettiği HOG kullanılmıştır. Referans kod parçacığında </a:t>
              </a:r>
              <a:r>
                <a:rPr lang="tr-TR" sz="2800" dirty="0" err="1">
                  <a:effectLst/>
                  <a:latin typeface="Arial" panose="020B0604020202020204" pitchFamily="34" charset="0"/>
                </a:rPr>
                <a:t>detectByPathVideo</a:t>
              </a:r>
              <a:r>
                <a:rPr lang="tr-TR" sz="2800" dirty="0">
                  <a:effectLst/>
                  <a:latin typeface="Arial" panose="020B0604020202020204" pitchFamily="34" charset="0"/>
                </a:rPr>
                <a:t> </a:t>
              </a:r>
              <a:r>
                <a:rPr lang="tr-TR" sz="2800" dirty="0" err="1">
                  <a:effectLst/>
                  <a:latin typeface="Arial" panose="020B0604020202020204" pitchFamily="34" charset="0"/>
                </a:rPr>
                <a:t>fonkiyonunda</a:t>
              </a:r>
              <a:r>
                <a:rPr lang="tr-TR" sz="2800" dirty="0">
                  <a:effectLst/>
                  <a:latin typeface="Arial" panose="020B0604020202020204" pitchFamily="34" charset="0"/>
                </a:rPr>
                <a:t> </a:t>
              </a:r>
              <a:r>
                <a:rPr lang="tr-TR" sz="2800" dirty="0" err="1">
                  <a:effectLst/>
                  <a:latin typeface="Arial" panose="020B0604020202020204" pitchFamily="34" charset="0"/>
                </a:rPr>
                <a:t>video’dan</a:t>
              </a:r>
              <a:r>
                <a:rPr lang="tr-TR" sz="2800" dirty="0">
                  <a:effectLst/>
                  <a:latin typeface="Arial" panose="020B0604020202020204" pitchFamily="34" charset="0"/>
                </a:rPr>
                <a:t> bir kare okunup </a:t>
              </a:r>
              <a:r>
                <a:rPr lang="tr-TR" sz="2800" dirty="0" err="1">
                  <a:effectLst/>
                  <a:latin typeface="Arial" panose="020B0604020202020204" pitchFamily="34" charset="0"/>
                </a:rPr>
                <a:t>detect</a:t>
              </a:r>
              <a:r>
                <a:rPr lang="tr-TR" sz="2800" dirty="0">
                  <a:effectLst/>
                  <a:latin typeface="Arial" panose="020B0604020202020204" pitchFamily="34" charset="0"/>
                </a:rPr>
                <a:t> fonksiyonuna beslenmektedir. </a:t>
              </a:r>
              <a:r>
                <a:rPr lang="tr-TR" sz="2800" dirty="0" err="1">
                  <a:effectLst/>
                  <a:latin typeface="Arial" panose="020B0604020202020204" pitchFamily="34" charset="0"/>
                </a:rPr>
                <a:t>Detect</a:t>
              </a:r>
              <a:r>
                <a:rPr lang="tr-TR" sz="2800" dirty="0">
                  <a:effectLst/>
                  <a:latin typeface="Arial" panose="020B0604020202020204" pitchFamily="34" charset="0"/>
                </a:rPr>
                <a:t> fonksiyonunda ise </a:t>
              </a:r>
              <a:r>
                <a:rPr lang="tr-TR" sz="2800" dirty="0" err="1">
                  <a:effectLst/>
                  <a:latin typeface="Arial" panose="020B0604020202020204" pitchFamily="34" charset="0"/>
                </a:rPr>
                <a:t>detectMultiScale</a:t>
              </a:r>
              <a:r>
                <a:rPr lang="tr-TR" sz="2800" dirty="0">
                  <a:effectLst/>
                  <a:latin typeface="Arial" panose="020B0604020202020204" pitchFamily="34" charset="0"/>
                </a:rPr>
                <a:t> fonksiyonu tespiti yapıp, fonksiyonun döndürdüğü değerler ile insanların etrafına dikdörtgenler çizilmektedir. Projede insanlar tespit edildikçe aralarındaki sosyal mesafe uyumu analizi yapılacaktır. Bunun için öncelikle videoda geçen insanların ortalama en genişliğini bulunacaktır. Ardından, insanlar arası uzaklığın ortalama en genişliğinin 2 katı olmadığı durumlarda sosyal mesafe ihlali olarak görüntünün üzerine bilgi mesajı çizdirilecektir.</a:t>
              </a:r>
              <a:endParaRPr lang="en-US" sz="2800" spc="-86" dirty="0">
                <a:solidFill>
                  <a:srgbClr val="FFFFFF"/>
                </a:solidFill>
                <a:latin typeface="Vollkorn"/>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2F55"/>
        </a:solidFill>
        <a:effectLst/>
      </p:bgPr>
    </p:bg>
    <p:spTree>
      <p:nvGrpSpPr>
        <p:cNvPr id="1" name=""/>
        <p:cNvGrpSpPr/>
        <p:nvPr/>
      </p:nvGrpSpPr>
      <p:grpSpPr>
        <a:xfrm>
          <a:off x="0" y="0"/>
          <a:ext cx="0" cy="0"/>
          <a:chOff x="0" y="0"/>
          <a:chExt cx="0" cy="0"/>
        </a:xfrm>
      </p:grpSpPr>
      <p:grpSp>
        <p:nvGrpSpPr>
          <p:cNvPr id="2" name="Group 2"/>
          <p:cNvGrpSpPr/>
          <p:nvPr/>
        </p:nvGrpSpPr>
        <p:grpSpPr>
          <a:xfrm>
            <a:off x="1482101" y="1378166"/>
            <a:ext cx="9245201" cy="3022464"/>
            <a:chOff x="0" y="0"/>
            <a:chExt cx="7133643" cy="2332148"/>
          </a:xfrm>
        </p:grpSpPr>
        <p:sp>
          <p:nvSpPr>
            <p:cNvPr id="3" name="Freeform 3"/>
            <p:cNvSpPr/>
            <p:nvPr/>
          </p:nvSpPr>
          <p:spPr>
            <a:xfrm>
              <a:off x="0" y="0"/>
              <a:ext cx="7133643" cy="2332148"/>
            </a:xfrm>
            <a:custGeom>
              <a:avLst/>
              <a:gdLst/>
              <a:ahLst/>
              <a:cxnLst/>
              <a:rect l="l" t="t" r="r" b="b"/>
              <a:pathLst>
                <a:path w="7133643" h="2332148">
                  <a:moveTo>
                    <a:pt x="7133643" y="279400"/>
                  </a:moveTo>
                  <a:lnTo>
                    <a:pt x="7133643" y="0"/>
                  </a:lnTo>
                  <a:lnTo>
                    <a:pt x="0" y="0"/>
                  </a:lnTo>
                  <a:lnTo>
                    <a:pt x="0" y="2332148"/>
                  </a:lnTo>
                  <a:lnTo>
                    <a:pt x="7133643" y="2332148"/>
                  </a:lnTo>
                  <a:lnTo>
                    <a:pt x="7133643" y="279400"/>
                  </a:lnTo>
                  <a:close/>
                  <a:moveTo>
                    <a:pt x="7054903" y="279400"/>
                  </a:moveTo>
                  <a:lnTo>
                    <a:pt x="7054903" y="2253408"/>
                  </a:lnTo>
                  <a:lnTo>
                    <a:pt x="78740" y="2253408"/>
                  </a:lnTo>
                  <a:lnTo>
                    <a:pt x="78740" y="78740"/>
                  </a:lnTo>
                  <a:lnTo>
                    <a:pt x="7054903" y="78740"/>
                  </a:lnTo>
                  <a:lnTo>
                    <a:pt x="7054903" y="279400"/>
                  </a:lnTo>
                  <a:close/>
                </a:path>
              </a:pathLst>
            </a:custGeom>
            <a:solidFill>
              <a:srgbClr val="FFFFFF"/>
            </a:solidFill>
          </p:spPr>
        </p:sp>
      </p:grpSp>
      <p:sp>
        <p:nvSpPr>
          <p:cNvPr id="4" name="AutoShape 4"/>
          <p:cNvSpPr/>
          <p:nvPr/>
        </p:nvSpPr>
        <p:spPr>
          <a:xfrm>
            <a:off x="1028700" y="1028700"/>
            <a:ext cx="9256292" cy="2911782"/>
          </a:xfrm>
          <a:prstGeom prst="rect">
            <a:avLst/>
          </a:prstGeom>
          <a:solidFill>
            <a:srgbClr val="FAFEFF"/>
          </a:solidFill>
        </p:spPr>
      </p:sp>
      <p:sp>
        <p:nvSpPr>
          <p:cNvPr id="6" name="TextBox 6"/>
          <p:cNvSpPr txBox="1"/>
          <p:nvPr/>
        </p:nvSpPr>
        <p:spPr>
          <a:xfrm>
            <a:off x="1482101" y="5276850"/>
            <a:ext cx="14367499" cy="4266553"/>
          </a:xfrm>
          <a:prstGeom prst="rect">
            <a:avLst/>
          </a:prstGeom>
        </p:spPr>
        <p:txBody>
          <a:bodyPr wrap="square" lIns="0" tIns="0" rIns="0" bIns="0" rtlCol="0" anchor="t">
            <a:spAutoFit/>
          </a:bodyPr>
          <a:lstStyle/>
          <a:p>
            <a:pPr algn="just">
              <a:lnSpc>
                <a:spcPts val="4224"/>
              </a:lnSpc>
            </a:pPr>
            <a:r>
              <a:rPr lang="en-US" sz="2400" spc="84" dirty="0" err="1">
                <a:solidFill>
                  <a:srgbClr val="FFFFFF"/>
                </a:solidFill>
                <a:latin typeface="Poppins Light"/>
              </a:rPr>
              <a:t>detectByPathVideo</a:t>
            </a:r>
            <a:r>
              <a:rPr lang="tr-TR" sz="2400" spc="84" dirty="0">
                <a:solidFill>
                  <a:srgbClr val="FFFFFF"/>
                </a:solidFill>
                <a:latin typeface="Poppins Light"/>
              </a:rPr>
              <a:t> fonksiyonu ile «test.mp4» videosu okuduk. Bu fonksiyonun okuduğu karelerle </a:t>
            </a:r>
            <a:r>
              <a:rPr lang="tr-TR" sz="2400" spc="84" dirty="0" err="1">
                <a:solidFill>
                  <a:srgbClr val="FFFFFF"/>
                </a:solidFill>
                <a:latin typeface="Poppins Light"/>
              </a:rPr>
              <a:t>detect</a:t>
            </a:r>
            <a:r>
              <a:rPr lang="tr-TR" sz="2400" spc="84" dirty="0">
                <a:solidFill>
                  <a:srgbClr val="FFFFFF"/>
                </a:solidFill>
                <a:latin typeface="Poppins Light"/>
              </a:rPr>
              <a:t> fonksiyonunu besledik. </a:t>
            </a:r>
            <a:r>
              <a:rPr lang="tr-TR" sz="2400" spc="84" dirty="0" err="1">
                <a:solidFill>
                  <a:srgbClr val="FFFFFF"/>
                </a:solidFill>
                <a:latin typeface="Poppins Light"/>
              </a:rPr>
              <a:t>detect</a:t>
            </a:r>
            <a:r>
              <a:rPr lang="tr-TR" sz="2400" spc="84" dirty="0">
                <a:solidFill>
                  <a:srgbClr val="FFFFFF"/>
                </a:solidFill>
                <a:latin typeface="Poppins Light"/>
              </a:rPr>
              <a:t> fonksiyonunda </a:t>
            </a:r>
            <a:r>
              <a:rPr lang="tr-TR" sz="2400" spc="84" dirty="0" err="1">
                <a:solidFill>
                  <a:srgbClr val="FFFFFF"/>
                </a:solidFill>
                <a:latin typeface="Poppins Light"/>
              </a:rPr>
              <a:t>detectMultiScale</a:t>
            </a:r>
            <a:r>
              <a:rPr lang="tr-TR" sz="2400" spc="84" dirty="0">
                <a:solidFill>
                  <a:srgbClr val="FFFFFF"/>
                </a:solidFill>
                <a:latin typeface="Poppins Light"/>
              </a:rPr>
              <a:t> kullandık ve insan tespiti yaptık. İnsan tespit etme olayını ise HOG sayesinde yaptık. HOG bize objeleri tespit etmekte oldukça yarar sağladı. Tespit ettiğimiz insanların en genişliğini hesaplayarak ortalama en genişliğini bulduk. Daha sonra tespit ettiğimiz insanları tarayan dikdörtgenlerin merkezini hesapladık. Tespit edilen insanların, birbirlerine olan merkez uzaklıkları  ortalama en genişliğinin 2 katından az ise taranan karenin rengini değiştirdik ve uyarı mesajı yazdırdık.</a:t>
            </a:r>
            <a:endParaRPr lang="en-US" sz="2400" spc="84" dirty="0">
              <a:solidFill>
                <a:srgbClr val="FFFFFF"/>
              </a:solidFill>
              <a:latin typeface="Poppins Light"/>
            </a:endParaRPr>
          </a:p>
        </p:txBody>
      </p:sp>
      <p:sp>
        <p:nvSpPr>
          <p:cNvPr id="8" name="TextBox 8"/>
          <p:cNvSpPr txBox="1"/>
          <p:nvPr/>
        </p:nvSpPr>
        <p:spPr>
          <a:xfrm>
            <a:off x="1482101" y="1715843"/>
            <a:ext cx="8498347" cy="783035"/>
          </a:xfrm>
          <a:prstGeom prst="rect">
            <a:avLst/>
          </a:prstGeom>
        </p:spPr>
        <p:txBody>
          <a:bodyPr wrap="square" lIns="0" tIns="0" rIns="0" bIns="0" rtlCol="0" anchor="t">
            <a:spAutoFit/>
          </a:bodyPr>
          <a:lstStyle/>
          <a:p>
            <a:pPr marL="0" lvl="0" indent="0" algn="l">
              <a:lnSpc>
                <a:spcPts val="6090"/>
              </a:lnSpc>
              <a:spcBef>
                <a:spcPct val="0"/>
              </a:spcBef>
            </a:pPr>
            <a:r>
              <a:rPr lang="tr-TR" sz="5800" spc="261" dirty="0">
                <a:solidFill>
                  <a:srgbClr val="102F55"/>
                </a:solidFill>
                <a:latin typeface="Poppins Bold Bold"/>
              </a:rPr>
              <a:t>ÖZETLE: NE YAPTIK ?</a:t>
            </a:r>
            <a:endParaRPr lang="en-US" sz="5800" spc="261" dirty="0">
              <a:solidFill>
                <a:srgbClr val="102F55"/>
              </a:solidFill>
              <a:latin typeface="Poppins Bold 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2F55"/>
        </a:solidFill>
        <a:effectLst/>
      </p:bgPr>
    </p:bg>
    <p:spTree>
      <p:nvGrpSpPr>
        <p:cNvPr id="1" name=""/>
        <p:cNvGrpSpPr/>
        <p:nvPr/>
      </p:nvGrpSpPr>
      <p:grpSpPr>
        <a:xfrm>
          <a:off x="0" y="0"/>
          <a:ext cx="0" cy="0"/>
          <a:chOff x="0" y="0"/>
          <a:chExt cx="0" cy="0"/>
        </a:xfrm>
      </p:grpSpPr>
      <p:sp>
        <p:nvSpPr>
          <p:cNvPr id="5" name="TextBox 5"/>
          <p:cNvSpPr txBox="1"/>
          <p:nvPr/>
        </p:nvSpPr>
        <p:spPr>
          <a:xfrm>
            <a:off x="1143000" y="5368489"/>
            <a:ext cx="15983614" cy="464423"/>
          </a:xfrm>
          <a:prstGeom prst="rect">
            <a:avLst/>
          </a:prstGeom>
        </p:spPr>
        <p:txBody>
          <a:bodyPr wrap="square" lIns="0" tIns="0" rIns="0" bIns="0" rtlCol="0" anchor="t">
            <a:spAutoFit/>
          </a:bodyPr>
          <a:lstStyle/>
          <a:p>
            <a:pPr marL="198120" lvl="1">
              <a:lnSpc>
                <a:spcPts val="3359"/>
              </a:lnSpc>
            </a:pPr>
            <a:r>
              <a:rPr lang="tr-TR" sz="4400" dirty="0">
                <a:solidFill>
                  <a:srgbClr val="ECEDF8"/>
                </a:solidFill>
                <a:latin typeface="Libre Franklin Light"/>
              </a:rPr>
              <a:t>Kütüphanelerimizi </a:t>
            </a:r>
            <a:r>
              <a:rPr lang="tr-TR" sz="4400" dirty="0" err="1">
                <a:solidFill>
                  <a:srgbClr val="ECEDF8"/>
                </a:solidFill>
                <a:latin typeface="Libre Franklin Light"/>
              </a:rPr>
              <a:t>import</a:t>
            </a:r>
            <a:r>
              <a:rPr lang="tr-TR" sz="4400" dirty="0">
                <a:solidFill>
                  <a:srgbClr val="ECEDF8"/>
                </a:solidFill>
                <a:latin typeface="Libre Franklin Light"/>
              </a:rPr>
              <a:t> ettik</a:t>
            </a:r>
            <a:r>
              <a:rPr lang="tr-TR" sz="2400" dirty="0">
                <a:solidFill>
                  <a:srgbClr val="ECEDF8"/>
                </a:solidFill>
                <a:latin typeface="Libre Franklin Light"/>
              </a:rPr>
              <a:t>.</a:t>
            </a:r>
            <a:endParaRPr lang="en-US" sz="2400" dirty="0">
              <a:solidFill>
                <a:srgbClr val="ECEDF8"/>
              </a:solidFill>
              <a:latin typeface="Libre Franklin Light"/>
            </a:endParaRPr>
          </a:p>
        </p:txBody>
      </p:sp>
      <p:pic>
        <p:nvPicPr>
          <p:cNvPr id="9" name="Resim 8">
            <a:extLst>
              <a:ext uri="{FF2B5EF4-FFF2-40B4-BE49-F238E27FC236}">
                <a16:creationId xmlns:a16="http://schemas.microsoft.com/office/drawing/2014/main" id="{93F0B03F-FDD2-4CA6-8C75-DF631462B557}"/>
              </a:ext>
            </a:extLst>
          </p:cNvPr>
          <p:cNvPicPr>
            <a:picLocks noChangeAspect="1"/>
          </p:cNvPicPr>
          <p:nvPr/>
        </p:nvPicPr>
        <p:blipFill rotWithShape="1">
          <a:blip r:embed="rId2"/>
          <a:srcRect l="2396" t="13145" r="69271" b="75189"/>
          <a:stretch/>
        </p:blipFill>
        <p:spPr>
          <a:xfrm>
            <a:off x="1143000" y="1485900"/>
            <a:ext cx="13818878" cy="3200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2F55"/>
        </a:solidFill>
        <a:effectLst/>
      </p:bgPr>
    </p:bg>
    <p:spTree>
      <p:nvGrpSpPr>
        <p:cNvPr id="1" name=""/>
        <p:cNvGrpSpPr/>
        <p:nvPr/>
      </p:nvGrpSpPr>
      <p:grpSpPr>
        <a:xfrm>
          <a:off x="0" y="0"/>
          <a:ext cx="0" cy="0"/>
          <a:chOff x="0" y="0"/>
          <a:chExt cx="0" cy="0"/>
        </a:xfrm>
      </p:grpSpPr>
      <p:sp>
        <p:nvSpPr>
          <p:cNvPr id="8" name="TextBox 8"/>
          <p:cNvSpPr txBox="1"/>
          <p:nvPr/>
        </p:nvSpPr>
        <p:spPr>
          <a:xfrm>
            <a:off x="1524000" y="7429500"/>
            <a:ext cx="9003003" cy="504241"/>
          </a:xfrm>
          <a:prstGeom prst="rect">
            <a:avLst/>
          </a:prstGeom>
        </p:spPr>
        <p:txBody>
          <a:bodyPr wrap="square" lIns="0" tIns="0" rIns="0" bIns="0" rtlCol="0" anchor="t">
            <a:spAutoFit/>
          </a:bodyPr>
          <a:lstStyle/>
          <a:p>
            <a:pPr>
              <a:lnSpc>
                <a:spcPts val="4200"/>
              </a:lnSpc>
            </a:pPr>
            <a:r>
              <a:rPr lang="tr-TR" sz="3000" spc="89" dirty="0">
                <a:solidFill>
                  <a:srgbClr val="FFFFFF"/>
                </a:solidFill>
                <a:latin typeface="Source Sans Pro Italics"/>
              </a:rPr>
              <a:t>Videoyu okuduk.</a:t>
            </a:r>
            <a:endParaRPr lang="en-US" sz="3000" spc="89" dirty="0">
              <a:solidFill>
                <a:srgbClr val="FFFFFF"/>
              </a:solidFill>
              <a:latin typeface="Source Sans Pro Italics"/>
            </a:endParaRPr>
          </a:p>
        </p:txBody>
      </p:sp>
      <p:sp>
        <p:nvSpPr>
          <p:cNvPr id="9" name="TextBox 9"/>
          <p:cNvSpPr txBox="1"/>
          <p:nvPr/>
        </p:nvSpPr>
        <p:spPr>
          <a:xfrm>
            <a:off x="13351054" y="4542155"/>
            <a:ext cx="3549084" cy="601345"/>
          </a:xfrm>
          <a:prstGeom prst="rect">
            <a:avLst/>
          </a:prstGeom>
        </p:spPr>
        <p:txBody>
          <a:bodyPr lIns="0" tIns="0" rIns="0" bIns="0" rtlCol="0" anchor="t">
            <a:spAutoFit/>
          </a:bodyPr>
          <a:lstStyle/>
          <a:p>
            <a:pPr algn="ctr">
              <a:lnSpc>
                <a:spcPts val="4759"/>
              </a:lnSpc>
            </a:pPr>
            <a:r>
              <a:rPr lang="en-US" sz="3400">
                <a:solidFill>
                  <a:srgbClr val="102F55"/>
                </a:solidFill>
                <a:latin typeface="Arimo"/>
              </a:rPr>
              <a:t>propilen glikol</a:t>
            </a:r>
          </a:p>
        </p:txBody>
      </p:sp>
      <p:sp>
        <p:nvSpPr>
          <p:cNvPr id="10" name="TextBox 10"/>
          <p:cNvSpPr txBox="1"/>
          <p:nvPr/>
        </p:nvSpPr>
        <p:spPr>
          <a:xfrm>
            <a:off x="13299970" y="8788309"/>
            <a:ext cx="3549084" cy="601345"/>
          </a:xfrm>
          <a:prstGeom prst="rect">
            <a:avLst/>
          </a:prstGeom>
        </p:spPr>
        <p:txBody>
          <a:bodyPr lIns="0" tIns="0" rIns="0" bIns="0" rtlCol="0" anchor="t">
            <a:spAutoFit/>
          </a:bodyPr>
          <a:lstStyle/>
          <a:p>
            <a:pPr algn="ctr">
              <a:lnSpc>
                <a:spcPts val="4759"/>
              </a:lnSpc>
            </a:pPr>
            <a:r>
              <a:rPr lang="en-US" sz="3400">
                <a:solidFill>
                  <a:srgbClr val="102F55"/>
                </a:solidFill>
                <a:latin typeface="Arimo"/>
              </a:rPr>
              <a:t>asetaldehit</a:t>
            </a:r>
          </a:p>
        </p:txBody>
      </p:sp>
      <p:pic>
        <p:nvPicPr>
          <p:cNvPr id="13" name="Resim 12">
            <a:extLst>
              <a:ext uri="{FF2B5EF4-FFF2-40B4-BE49-F238E27FC236}">
                <a16:creationId xmlns:a16="http://schemas.microsoft.com/office/drawing/2014/main" id="{D584F521-23B5-4F71-91BB-396B474348FB}"/>
              </a:ext>
            </a:extLst>
          </p:cNvPr>
          <p:cNvPicPr>
            <a:picLocks noChangeAspect="1"/>
          </p:cNvPicPr>
          <p:nvPr/>
        </p:nvPicPr>
        <p:blipFill rotWithShape="1">
          <a:blip r:embed="rId2"/>
          <a:srcRect l="3333" t="23333" r="45000" b="25556"/>
          <a:stretch/>
        </p:blipFill>
        <p:spPr>
          <a:xfrm>
            <a:off x="1524000" y="266700"/>
            <a:ext cx="12324522" cy="68580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 Boardroom</Template>
  <TotalTime>203</TotalTime>
  <Words>537</Words>
  <Application>Microsoft Office PowerPoint</Application>
  <PresentationFormat>Özel</PresentationFormat>
  <Paragraphs>40</Paragraphs>
  <Slides>13</Slides>
  <Notes>0</Notes>
  <HiddenSlides>0</HiddenSlides>
  <MMClips>0</MMClips>
  <ScaleCrop>false</ScaleCrop>
  <HeadingPairs>
    <vt:vector size="6" baseType="variant">
      <vt:variant>
        <vt:lpstr>Kullanılan Yazı Tipleri</vt:lpstr>
      </vt:variant>
      <vt:variant>
        <vt:i4>19</vt:i4>
      </vt:variant>
      <vt:variant>
        <vt:lpstr>Tema</vt:lpstr>
      </vt:variant>
      <vt:variant>
        <vt:i4>1</vt:i4>
      </vt:variant>
      <vt:variant>
        <vt:lpstr>Slayt Başlıkları</vt:lpstr>
      </vt:variant>
      <vt:variant>
        <vt:i4>13</vt:i4>
      </vt:variant>
    </vt:vector>
  </HeadingPairs>
  <TitlesOfParts>
    <vt:vector size="33" baseType="lpstr">
      <vt:lpstr>Poppins Light</vt:lpstr>
      <vt:lpstr>Arimo</vt:lpstr>
      <vt:lpstr>Oswald</vt:lpstr>
      <vt:lpstr>Source Sans Pro Italics</vt:lpstr>
      <vt:lpstr>Arial</vt:lpstr>
      <vt:lpstr>Poppins Bold Bold</vt:lpstr>
      <vt:lpstr>Aileron Thin Bold</vt:lpstr>
      <vt:lpstr>Aileron Regular</vt:lpstr>
      <vt:lpstr>Aileron Heavy Bold</vt:lpstr>
      <vt:lpstr>Space Mono</vt:lpstr>
      <vt:lpstr>Caveat</vt:lpstr>
      <vt:lpstr>Calibri</vt:lpstr>
      <vt:lpstr>Aileron Heavy</vt:lpstr>
      <vt:lpstr>Vollkorn</vt:lpstr>
      <vt:lpstr>Sifonn</vt:lpstr>
      <vt:lpstr>Libre Franklin Light</vt:lpstr>
      <vt:lpstr>Space Mono Bold</vt:lpstr>
      <vt:lpstr>Clear Sans Bold Italics</vt:lpstr>
      <vt:lpstr>Open Sans Hebrew Bold</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Millennial Hacks Series Kopyası</dc:title>
  <dc:creator>Ekin Bektaş Er</dc:creator>
  <cp:lastModifiedBy>Talha PAHILOĞULLARINDAN</cp:lastModifiedBy>
  <cp:revision>18</cp:revision>
  <dcterms:created xsi:type="dcterms:W3CDTF">2006-08-16T00:00:00Z</dcterms:created>
  <dcterms:modified xsi:type="dcterms:W3CDTF">2021-01-15T01:26:18Z</dcterms:modified>
  <dc:identifier>DAETPTYwbGk</dc:identifier>
</cp:coreProperties>
</file>

<file path=docProps/thumbnail.jpeg>
</file>